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2" r:id="rId3"/>
    <p:sldId id="283" r:id="rId4"/>
    <p:sldId id="284" r:id="rId5"/>
    <p:sldId id="263" r:id="rId6"/>
    <p:sldId id="264" r:id="rId7"/>
    <p:sldId id="268" r:id="rId8"/>
    <p:sldId id="271" r:id="rId9"/>
    <p:sldId id="272" r:id="rId10"/>
    <p:sldId id="273" r:id="rId11"/>
    <p:sldId id="274" r:id="rId12"/>
    <p:sldId id="288" r:id="rId13"/>
    <p:sldId id="287" r:id="rId14"/>
    <p:sldId id="275" r:id="rId15"/>
    <p:sldId id="276" r:id="rId16"/>
    <p:sldId id="277" r:id="rId17"/>
    <p:sldId id="279" r:id="rId18"/>
    <p:sldId id="280" r:id="rId19"/>
    <p:sldId id="286" r:id="rId20"/>
    <p:sldId id="266" r:id="rId21"/>
    <p:sldId id="289" r:id="rId22"/>
    <p:sldId id="290" r:id="rId23"/>
    <p:sldId id="281" r:id="rId2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2DF"/>
    <a:srgbClr val="156082"/>
    <a:srgbClr val="C61834"/>
    <a:srgbClr val="FF553A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9" d="100"/>
          <a:sy n="79" d="100"/>
        </p:scale>
        <p:origin x="7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307923-CA32-42BA-8963-ECA6AC4D0805}" type="doc">
      <dgm:prSet loTypeId="urn:microsoft.com/office/officeart/2009/layout/CircleArrowProcess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163B66A1-4105-483E-BC3A-A6E97FA6E0F2}">
      <dgm:prSet phldrT="[Texto]" custT="1"/>
      <dgm:spPr/>
      <dgm:t>
        <a:bodyPr/>
        <a:lstStyle/>
        <a:p>
          <a:r>
            <a:rPr lang="es-EC" sz="1600" dirty="0"/>
            <a:t>Aplicación</a:t>
          </a:r>
        </a:p>
      </dgm:t>
    </dgm:pt>
    <dgm:pt modelId="{60A7E342-767C-4650-9809-0FCB00EAA956}" type="parTrans" cxnId="{982E129B-6A23-4F15-80E6-C3C34F646613}">
      <dgm:prSet/>
      <dgm:spPr/>
      <dgm:t>
        <a:bodyPr/>
        <a:lstStyle/>
        <a:p>
          <a:endParaRPr lang="es-EC" sz="2400"/>
        </a:p>
      </dgm:t>
    </dgm:pt>
    <dgm:pt modelId="{9FC6D773-2A7A-44E3-80BF-9D638A55E2A3}" type="sibTrans" cxnId="{982E129B-6A23-4F15-80E6-C3C34F646613}">
      <dgm:prSet/>
      <dgm:spPr/>
      <dgm:t>
        <a:bodyPr/>
        <a:lstStyle/>
        <a:p>
          <a:endParaRPr lang="es-EC" sz="2400"/>
        </a:p>
      </dgm:t>
    </dgm:pt>
    <dgm:pt modelId="{F7DE2F62-5E9C-4DD3-AD3F-CB872C5B0B9E}">
      <dgm:prSet phldrT="[Texto]" custT="1"/>
      <dgm:spPr/>
      <dgm:t>
        <a:bodyPr/>
        <a:lstStyle/>
        <a:p>
          <a:r>
            <a:rPr lang="es-EC" sz="1600" dirty="0"/>
            <a:t>Revisión del Consejo Técnico</a:t>
          </a:r>
        </a:p>
      </dgm:t>
    </dgm:pt>
    <dgm:pt modelId="{4D17DC63-D619-42E8-BD39-3C870D575D96}" type="parTrans" cxnId="{AD309B87-393C-427C-92E7-C23B93358A3E}">
      <dgm:prSet/>
      <dgm:spPr/>
      <dgm:t>
        <a:bodyPr/>
        <a:lstStyle/>
        <a:p>
          <a:endParaRPr lang="es-EC" sz="2400"/>
        </a:p>
      </dgm:t>
    </dgm:pt>
    <dgm:pt modelId="{7F7B4157-8550-482D-B212-299E7B9FE70C}" type="sibTrans" cxnId="{AD309B87-393C-427C-92E7-C23B93358A3E}">
      <dgm:prSet/>
      <dgm:spPr/>
      <dgm:t>
        <a:bodyPr/>
        <a:lstStyle/>
        <a:p>
          <a:endParaRPr lang="es-EC" sz="2400"/>
        </a:p>
      </dgm:t>
    </dgm:pt>
    <dgm:pt modelId="{CA095321-9AD3-4E29-92FC-499F535155BE}">
      <dgm:prSet phldrT="[Texto]" custT="1"/>
      <dgm:spPr/>
      <dgm:t>
        <a:bodyPr/>
        <a:lstStyle/>
        <a:p>
          <a:r>
            <a:rPr lang="es-EC" sz="1600" dirty="0"/>
            <a:t>Aceptación en la Red</a:t>
          </a:r>
        </a:p>
      </dgm:t>
    </dgm:pt>
    <dgm:pt modelId="{08B0E87F-09A9-47D0-942E-820AFA74EB24}" type="parTrans" cxnId="{999F35CC-B0E0-4D75-BF71-B90314100713}">
      <dgm:prSet/>
      <dgm:spPr/>
      <dgm:t>
        <a:bodyPr/>
        <a:lstStyle/>
        <a:p>
          <a:endParaRPr lang="es-EC" sz="2400"/>
        </a:p>
      </dgm:t>
    </dgm:pt>
    <dgm:pt modelId="{578B7568-A099-41A1-A254-4A74F265197E}" type="sibTrans" cxnId="{999F35CC-B0E0-4D75-BF71-B90314100713}">
      <dgm:prSet/>
      <dgm:spPr/>
      <dgm:t>
        <a:bodyPr/>
        <a:lstStyle/>
        <a:p>
          <a:endParaRPr lang="es-EC" sz="2400"/>
        </a:p>
      </dgm:t>
    </dgm:pt>
    <dgm:pt modelId="{A05AF8F3-0605-4090-8F05-292A37314457}" type="pres">
      <dgm:prSet presAssocID="{24307923-CA32-42BA-8963-ECA6AC4D080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761B004-3AC6-4456-8DB6-75D002574A71}" type="pres">
      <dgm:prSet presAssocID="{163B66A1-4105-483E-BC3A-A6E97FA6E0F2}" presName="Accent1" presStyleCnt="0"/>
      <dgm:spPr/>
    </dgm:pt>
    <dgm:pt modelId="{62B78639-A20E-4ECF-9CBD-0ACFA84CDA44}" type="pres">
      <dgm:prSet presAssocID="{163B66A1-4105-483E-BC3A-A6E97FA6E0F2}" presName="Accent" presStyleLbl="node1" presStyleIdx="0" presStyleCnt="3"/>
      <dgm:spPr/>
    </dgm:pt>
    <dgm:pt modelId="{356671FC-BF1E-4EF0-8A96-DA4E84416CCD}" type="pres">
      <dgm:prSet presAssocID="{163B66A1-4105-483E-BC3A-A6E97FA6E0F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78B19EF-F3D2-489D-A39A-528E901A2FB4}" type="pres">
      <dgm:prSet presAssocID="{F7DE2F62-5E9C-4DD3-AD3F-CB872C5B0B9E}" presName="Accent2" presStyleCnt="0"/>
      <dgm:spPr/>
    </dgm:pt>
    <dgm:pt modelId="{9FCAA1CE-00A3-4B0A-BD2E-D28EA2B01A2C}" type="pres">
      <dgm:prSet presAssocID="{F7DE2F62-5E9C-4DD3-AD3F-CB872C5B0B9E}" presName="Accent" presStyleLbl="node1" presStyleIdx="1" presStyleCnt="3"/>
      <dgm:spPr/>
    </dgm:pt>
    <dgm:pt modelId="{1883568A-BDB2-4CE2-8721-63EB210B6092}" type="pres">
      <dgm:prSet presAssocID="{F7DE2F62-5E9C-4DD3-AD3F-CB872C5B0B9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A5BA8B37-1FFC-4E0D-B724-0436851974DB}" type="pres">
      <dgm:prSet presAssocID="{CA095321-9AD3-4E29-92FC-499F535155BE}" presName="Accent3" presStyleCnt="0"/>
      <dgm:spPr/>
    </dgm:pt>
    <dgm:pt modelId="{A1B6FEEF-9C3C-4BE7-8C8E-54D4B949D592}" type="pres">
      <dgm:prSet presAssocID="{CA095321-9AD3-4E29-92FC-499F535155BE}" presName="Accent" presStyleLbl="node1" presStyleIdx="2" presStyleCnt="3"/>
      <dgm:spPr/>
    </dgm:pt>
    <dgm:pt modelId="{62115B93-345E-4745-AADD-03EADF54EDE3}" type="pres">
      <dgm:prSet presAssocID="{CA095321-9AD3-4E29-92FC-499F535155BE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189DF22-DF0E-4C5E-BE25-EF8D9811C7C2}" type="presOf" srcId="{CA095321-9AD3-4E29-92FC-499F535155BE}" destId="{62115B93-345E-4745-AADD-03EADF54EDE3}" srcOrd="0" destOrd="0" presId="urn:microsoft.com/office/officeart/2009/layout/CircleArrowProcess"/>
    <dgm:cxn modelId="{9E68216E-3253-433E-BD70-EB129F3680E4}" type="presOf" srcId="{24307923-CA32-42BA-8963-ECA6AC4D0805}" destId="{A05AF8F3-0605-4090-8F05-292A37314457}" srcOrd="0" destOrd="0" presId="urn:microsoft.com/office/officeart/2009/layout/CircleArrowProcess"/>
    <dgm:cxn modelId="{905E0A52-0AC7-48BF-B2FB-31D8BBA6DA3F}" type="presOf" srcId="{F7DE2F62-5E9C-4DD3-AD3F-CB872C5B0B9E}" destId="{1883568A-BDB2-4CE2-8721-63EB210B6092}" srcOrd="0" destOrd="0" presId="urn:microsoft.com/office/officeart/2009/layout/CircleArrowProcess"/>
    <dgm:cxn modelId="{A3C00876-BAE9-49D5-9602-27E527482D65}" type="presOf" srcId="{163B66A1-4105-483E-BC3A-A6E97FA6E0F2}" destId="{356671FC-BF1E-4EF0-8A96-DA4E84416CCD}" srcOrd="0" destOrd="0" presId="urn:microsoft.com/office/officeart/2009/layout/CircleArrowProcess"/>
    <dgm:cxn modelId="{AD309B87-393C-427C-92E7-C23B93358A3E}" srcId="{24307923-CA32-42BA-8963-ECA6AC4D0805}" destId="{F7DE2F62-5E9C-4DD3-AD3F-CB872C5B0B9E}" srcOrd="1" destOrd="0" parTransId="{4D17DC63-D619-42E8-BD39-3C870D575D96}" sibTransId="{7F7B4157-8550-482D-B212-299E7B9FE70C}"/>
    <dgm:cxn modelId="{982E129B-6A23-4F15-80E6-C3C34F646613}" srcId="{24307923-CA32-42BA-8963-ECA6AC4D0805}" destId="{163B66A1-4105-483E-BC3A-A6E97FA6E0F2}" srcOrd="0" destOrd="0" parTransId="{60A7E342-767C-4650-9809-0FCB00EAA956}" sibTransId="{9FC6D773-2A7A-44E3-80BF-9D638A55E2A3}"/>
    <dgm:cxn modelId="{999F35CC-B0E0-4D75-BF71-B90314100713}" srcId="{24307923-CA32-42BA-8963-ECA6AC4D0805}" destId="{CA095321-9AD3-4E29-92FC-499F535155BE}" srcOrd="2" destOrd="0" parTransId="{08B0E87F-09A9-47D0-942E-820AFA74EB24}" sibTransId="{578B7568-A099-41A1-A254-4A74F265197E}"/>
    <dgm:cxn modelId="{0674CBDC-1BFD-4635-942E-5E084609D884}" type="presParOf" srcId="{A05AF8F3-0605-4090-8F05-292A37314457}" destId="{A761B004-3AC6-4456-8DB6-75D002574A71}" srcOrd="0" destOrd="0" presId="urn:microsoft.com/office/officeart/2009/layout/CircleArrowProcess"/>
    <dgm:cxn modelId="{03793E92-F3A2-4C44-BEA9-02C18B9465F4}" type="presParOf" srcId="{A761B004-3AC6-4456-8DB6-75D002574A71}" destId="{62B78639-A20E-4ECF-9CBD-0ACFA84CDA44}" srcOrd="0" destOrd="0" presId="urn:microsoft.com/office/officeart/2009/layout/CircleArrowProcess"/>
    <dgm:cxn modelId="{F2E4F12C-1BB8-4DEE-ABBE-8DB242E184AA}" type="presParOf" srcId="{A05AF8F3-0605-4090-8F05-292A37314457}" destId="{356671FC-BF1E-4EF0-8A96-DA4E84416CCD}" srcOrd="1" destOrd="0" presId="urn:microsoft.com/office/officeart/2009/layout/CircleArrowProcess"/>
    <dgm:cxn modelId="{3BCC346B-AB3C-4011-8B21-773AD04B9B13}" type="presParOf" srcId="{A05AF8F3-0605-4090-8F05-292A37314457}" destId="{278B19EF-F3D2-489D-A39A-528E901A2FB4}" srcOrd="2" destOrd="0" presId="urn:microsoft.com/office/officeart/2009/layout/CircleArrowProcess"/>
    <dgm:cxn modelId="{AF9E28ED-BAE5-4556-A645-D312916CEC8D}" type="presParOf" srcId="{278B19EF-F3D2-489D-A39A-528E901A2FB4}" destId="{9FCAA1CE-00A3-4B0A-BD2E-D28EA2B01A2C}" srcOrd="0" destOrd="0" presId="urn:microsoft.com/office/officeart/2009/layout/CircleArrowProcess"/>
    <dgm:cxn modelId="{2BF32AA7-7A1C-4681-A079-13BB8DF2BA95}" type="presParOf" srcId="{A05AF8F3-0605-4090-8F05-292A37314457}" destId="{1883568A-BDB2-4CE2-8721-63EB210B6092}" srcOrd="3" destOrd="0" presId="urn:microsoft.com/office/officeart/2009/layout/CircleArrowProcess"/>
    <dgm:cxn modelId="{C3447D4B-BF60-4613-816C-A7EB21A72F3D}" type="presParOf" srcId="{A05AF8F3-0605-4090-8F05-292A37314457}" destId="{A5BA8B37-1FFC-4E0D-B724-0436851974DB}" srcOrd="4" destOrd="0" presId="urn:microsoft.com/office/officeart/2009/layout/CircleArrowProcess"/>
    <dgm:cxn modelId="{3C55E836-DBCC-400A-8CE3-7613592B2EF2}" type="presParOf" srcId="{A5BA8B37-1FFC-4E0D-B724-0436851974DB}" destId="{A1B6FEEF-9C3C-4BE7-8C8E-54D4B949D592}" srcOrd="0" destOrd="0" presId="urn:microsoft.com/office/officeart/2009/layout/CircleArrowProcess"/>
    <dgm:cxn modelId="{992AA75B-BA38-428D-9B4A-884BD61616F6}" type="presParOf" srcId="{A05AF8F3-0605-4090-8F05-292A37314457}" destId="{62115B93-345E-4745-AADD-03EADF54EDE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78639-A20E-4ECF-9CBD-0ACFA84CDA44}">
      <dsp:nvSpPr>
        <dsp:cNvPr id="0" name=""/>
        <dsp:cNvSpPr/>
      </dsp:nvSpPr>
      <dsp:spPr>
        <a:xfrm>
          <a:off x="2640781" y="0"/>
          <a:ext cx="1982667" cy="198296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6671FC-BF1E-4EF0-8A96-DA4E84416CCD}">
      <dsp:nvSpPr>
        <dsp:cNvPr id="0" name=""/>
        <dsp:cNvSpPr/>
      </dsp:nvSpPr>
      <dsp:spPr>
        <a:xfrm>
          <a:off x="3079016" y="715912"/>
          <a:ext cx="1101730" cy="55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Aplicación</a:t>
          </a:r>
        </a:p>
      </dsp:txBody>
      <dsp:txXfrm>
        <a:off x="3079016" y="715912"/>
        <a:ext cx="1101730" cy="550733"/>
      </dsp:txXfrm>
    </dsp:sp>
    <dsp:sp modelId="{9FCAA1CE-00A3-4B0A-BD2E-D28EA2B01A2C}">
      <dsp:nvSpPr>
        <dsp:cNvPr id="0" name=""/>
        <dsp:cNvSpPr/>
      </dsp:nvSpPr>
      <dsp:spPr>
        <a:xfrm>
          <a:off x="2090102" y="1139362"/>
          <a:ext cx="1982667" cy="198296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83568A-BDB2-4CE2-8721-63EB210B6092}">
      <dsp:nvSpPr>
        <dsp:cNvPr id="0" name=""/>
        <dsp:cNvSpPr/>
      </dsp:nvSpPr>
      <dsp:spPr>
        <a:xfrm>
          <a:off x="2530571" y="1861865"/>
          <a:ext cx="1101730" cy="55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Revisión del Consejo Técnico</a:t>
          </a:r>
        </a:p>
      </dsp:txBody>
      <dsp:txXfrm>
        <a:off x="2530571" y="1861865"/>
        <a:ext cx="1101730" cy="550733"/>
      </dsp:txXfrm>
    </dsp:sp>
    <dsp:sp modelId="{A1B6FEEF-9C3C-4BE7-8C8E-54D4B949D592}">
      <dsp:nvSpPr>
        <dsp:cNvPr id="0" name=""/>
        <dsp:cNvSpPr/>
      </dsp:nvSpPr>
      <dsp:spPr>
        <a:xfrm>
          <a:off x="2781895" y="2415070"/>
          <a:ext cx="1703418" cy="170410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15B93-345E-4745-AADD-03EADF54EDE3}">
      <dsp:nvSpPr>
        <dsp:cNvPr id="0" name=""/>
        <dsp:cNvSpPr/>
      </dsp:nvSpPr>
      <dsp:spPr>
        <a:xfrm>
          <a:off x="3081622" y="3009467"/>
          <a:ext cx="1101730" cy="55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Aceptación en la Red</a:t>
          </a:r>
        </a:p>
      </dsp:txBody>
      <dsp:txXfrm>
        <a:off x="3081622" y="3009467"/>
        <a:ext cx="1101730" cy="55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09AE7-219B-8B3E-D42E-5AE3850F1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617826-FEA9-6370-7C49-5533D4F85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4F70AA-5593-963D-08B5-CA49A6E2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30AE13-3493-6C67-39B3-8DE98027A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8B62A3-19B7-B4E7-B62F-D328BBC7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548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E448F-D976-7E18-C0A9-A31C5F3E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A42AA3-9AA1-CCCB-2508-37831C099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386C1-1432-5950-1BB6-376E93501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C2906-CFBE-18ED-2CCC-880AAD13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047661-CDDF-E9F7-CFE3-12F9ADC4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931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06CA50-E150-70B2-0D08-24312CFCD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C9D278-6FAF-8419-0B5A-BAF2344D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A3A364-0BBD-5CC1-0956-614E8522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15CA6C-395E-B62F-1553-710F0D0F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791739-ED0E-FF5E-DD7A-93F186F9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951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AF60A-3BC1-37FA-E4D3-C76488C4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8FE43-03B3-8ED6-4BCB-92DF4924C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01C226-817D-708D-EA74-07058B44D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14A9A9-82F8-0F24-E4C2-485DB01B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E303A4-24DE-34CD-7238-6AD51AD6B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955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B2A08-18FD-7E45-CF3D-AC51B85D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D3CD84-20CB-39F1-657D-9410B0255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8047A4-C75B-5B04-7A21-46CE8A690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6ACCFF-CE95-FEF9-5E10-C7E78E92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DEA68-D9B4-0617-CC3D-B07BC2AB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85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6B14C-D695-02BB-2F5D-84109F29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6F1003-A859-81E6-4104-E55081A8E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27D751-15B8-212B-607E-A4F6154AD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BEEC11-9269-1541-1C41-EEB10FC4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33D89F-63F7-1D37-0DA2-9937237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4BC022-D1D5-1FB5-4D89-2B6AD3BB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398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A1E2C-A589-DF40-7B80-7829B9FB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C3C6D1-CD5D-A952-C237-E4FEF2EA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C6A18B-D548-44B4-D7A4-4766CADE1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5D6C1C-EC88-F778-E06A-7CF7C8408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9FCF7EA-1C61-9F58-7A0A-036C24111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4FD47FC-6F9C-4308-75BB-1A1C0D37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1EC350-4982-1596-ABA3-8B306A9E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BD361-DE2A-D96E-BAC5-ADD771D3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398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71C4A-24AE-DC85-A52F-3DE310ED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7761F4-9829-DD0E-9234-2D67E1B3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78C157-9A40-CAC1-BCDC-9DE4CDC3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9F4201-2A0C-CD4B-E247-A5EE8634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243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EC269B-E8ED-B437-F948-1D613129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32AFD36-E0F7-B139-9E9B-7DE01F23D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7ACBE7-E2E2-8FB8-2240-23B9E993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826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51E10-AEAA-D0FA-1346-9DDD6AAF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20BDC3-1CF6-E152-E233-DFBA01E9F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D571D4-C357-148E-E8B3-1337922E1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BD7F3B-003E-D31B-A4D2-B08872F0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6EF42F-C6FD-F1E5-C64A-1E4F522E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F64C8E-D97D-1D49-B86C-62F1606B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950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37B48-140C-0FAE-2363-7ADD2732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54C51D9-039E-C250-CB0F-077C53A41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DDAD32-24A6-B409-831E-03A1B9A0C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475B66-2B8A-191A-84F6-EFF23972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84D628-FF4B-5B4D-B476-A7522894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06864B-92C5-611C-11B6-9CAFEEB5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036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0FCFF6-0C64-2552-6FE7-9EBDB8E7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173092-2090-1A67-1BFB-607285491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705753-36BF-99F1-4720-3D6AE710F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165CF8-A6E6-4B93-9E1A-123F3BFE705A}" type="datetimeFigureOut">
              <a:rPr lang="es-EC" smtClean="0"/>
              <a:t>21/5/2024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3D7B7B-7F36-A05B-A9A7-CDD2347FD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3CEFEF-C815-AE0C-9B78-34EA3CB4E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7491D6-A3E8-4281-8987-2293B9511BB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464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jpg"/><Relationship Id="rId7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3.emf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10" Type="http://schemas.openxmlformats.org/officeDocument/2006/relationships/image" Target="../media/image1.jp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jpg"/><Relationship Id="rId7" Type="http://schemas.openxmlformats.org/officeDocument/2006/relationships/image" Target="../media/image4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5D7B449D-28AC-5E6B-5789-2AC00A1D3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42" y="4883276"/>
            <a:ext cx="1858790" cy="673373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BDEFEA-C42D-392B-37ED-A7E2624F1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7" b="20054"/>
          <a:stretch/>
        </p:blipFill>
        <p:spPr>
          <a:xfrm>
            <a:off x="3102516" y="3365761"/>
            <a:ext cx="2936886" cy="767626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60BECFEF-13DA-E366-E88A-BEC55E3A2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58" y="3258762"/>
            <a:ext cx="2800042" cy="951486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33E1EFD-F5A4-F2DD-2DE9-01DEE8634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2" y="536170"/>
            <a:ext cx="10181295" cy="1696322"/>
          </a:xfrm>
          <a:prstGeom prst="rect">
            <a:avLst/>
          </a:prstGeom>
        </p:spPr>
      </p:pic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00DCF174-D9EB-E8F6-63F1-9B52D551A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87" y="4883276"/>
            <a:ext cx="1472849" cy="65426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9FA252E-3F76-F4B6-0F11-8D34230FF67F}"/>
              </a:ext>
            </a:extLst>
          </p:cNvPr>
          <p:cNvSpPr txBox="1"/>
          <p:nvPr/>
        </p:nvSpPr>
        <p:spPr>
          <a:xfrm>
            <a:off x="4253991" y="2832784"/>
            <a:ext cx="3671140" cy="455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Desarrollado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3232D9-9309-8265-629F-95B516D081CF}"/>
              </a:ext>
            </a:extLst>
          </p:cNvPr>
          <p:cNvSpPr txBox="1"/>
          <p:nvPr/>
        </p:nvSpPr>
        <p:spPr>
          <a:xfrm>
            <a:off x="904420" y="4648621"/>
            <a:ext cx="2461349" cy="30275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CF086-FAAC-08A7-379C-8DE2F61EF22E}"/>
              </a:ext>
            </a:extLst>
          </p:cNvPr>
          <p:cNvSpPr txBox="1"/>
          <p:nvPr/>
        </p:nvSpPr>
        <p:spPr>
          <a:xfrm>
            <a:off x="8825671" y="4648623"/>
            <a:ext cx="2461349" cy="30275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apoyo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financiero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de:</a:t>
            </a:r>
          </a:p>
        </p:txBody>
      </p:sp>
    </p:spTree>
    <p:extLst>
      <p:ext uri="{BB962C8B-B14F-4D97-AF65-F5344CB8AC3E}">
        <p14:creationId xmlns:p14="http://schemas.microsoft.com/office/powerpoint/2010/main" val="3647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AC40FFA8-CDA2-4745-9D0A-854FC4DBE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D90FD0-63BE-E88E-A5A3-884ABEC7C113}"/>
              </a:ext>
            </a:extLst>
          </p:cNvPr>
          <p:cNvSpPr txBox="1"/>
          <p:nvPr/>
        </p:nvSpPr>
        <p:spPr>
          <a:xfrm>
            <a:off x="765612" y="3765484"/>
            <a:ext cx="4648051" cy="2405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</a:t>
            </a:r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NECESITO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SER UN DESTINO DEL FUTURO?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031F918-6C2A-4C3F-8785-651FF613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7999"/>
          </a:xfrm>
          <a:prstGeom prst="rect">
            <a:avLst/>
          </a:prstGeom>
          <a:ln>
            <a:noFill/>
          </a:ln>
          <a:effectLst>
            <a:outerShdw blurRad="228600" dist="190500" dir="726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Texto&#10;&#10;Descripción generada automáticamente con confianza media">
            <a:extLst>
              <a:ext uri="{FF2B5EF4-FFF2-40B4-BE49-F238E27FC236}">
                <a16:creationId xmlns:a16="http://schemas.microsoft.com/office/drawing/2014/main" id="{7D2AD6EE-9914-293E-AAA4-29965AD59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1" y="-2"/>
            <a:ext cx="6096000" cy="3429001"/>
          </a:xfrm>
          <a:prstGeom prst="rect">
            <a:avLst/>
          </a:prstGeom>
        </p:spPr>
      </p:pic>
      <p:pic>
        <p:nvPicPr>
          <p:cNvPr id="10" name="Imagen 9" descr="Pizarra&#10;&#10;Descripción generada automáticamente con confianza media">
            <a:extLst>
              <a:ext uri="{FF2B5EF4-FFF2-40B4-BE49-F238E27FC236}">
                <a16:creationId xmlns:a16="http://schemas.microsoft.com/office/drawing/2014/main" id="{5046F082-994C-C8F9-F266-257E7268E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" b="10471"/>
          <a:stretch/>
        </p:blipFill>
        <p:spPr>
          <a:xfrm>
            <a:off x="6096000" y="-2"/>
            <a:ext cx="6096000" cy="34290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876987-D425-5988-BA4B-7D8EF9F5416C}"/>
              </a:ext>
            </a:extLst>
          </p:cNvPr>
          <p:cNvSpPr txBox="1"/>
          <p:nvPr/>
        </p:nvSpPr>
        <p:spPr>
          <a:xfrm>
            <a:off x="6293796" y="3492512"/>
            <a:ext cx="5632315" cy="297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500" b="1" dirty="0" err="1"/>
              <a:t>Lineamientos</a:t>
            </a:r>
            <a:r>
              <a:rPr lang="en-US" sz="2500" b="1" dirty="0"/>
              <a:t> </a:t>
            </a:r>
            <a:r>
              <a:rPr lang="en-US" sz="2500" dirty="0" err="1"/>
              <a:t>en</a:t>
            </a:r>
            <a:r>
              <a:rPr lang="en-US" sz="2500" dirty="0"/>
              <a:t> turismo </a:t>
            </a:r>
            <a:r>
              <a:rPr lang="en-US" sz="2500" dirty="0" err="1"/>
              <a:t>sostenible</a:t>
            </a:r>
            <a:r>
              <a:rPr lang="en-US" sz="2500" dirty="0"/>
              <a:t>: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Visión</a:t>
            </a:r>
            <a:r>
              <a:rPr lang="en-US" sz="2200" dirty="0"/>
              <a:t> o </a:t>
            </a:r>
            <a:r>
              <a:rPr lang="en-US" sz="2200" dirty="0" err="1"/>
              <a:t>Declaratoria</a:t>
            </a:r>
            <a:r>
              <a:rPr lang="en-US" sz="2200" dirty="0"/>
              <a:t> de Turismo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Políticas</a:t>
            </a:r>
            <a:r>
              <a:rPr lang="en-US" sz="2200" dirty="0"/>
              <a:t> Locales </a:t>
            </a:r>
            <a:r>
              <a:rPr lang="en-US" sz="2200" dirty="0" err="1"/>
              <a:t>Turísticas</a:t>
            </a:r>
            <a:r>
              <a:rPr lang="en-US" sz="2200" dirty="0"/>
              <a:t> o </a:t>
            </a:r>
            <a:r>
              <a:rPr lang="en-US" sz="2200" dirty="0" err="1"/>
              <a:t>Ambientales</a:t>
            </a:r>
            <a:endParaRPr lang="en-US" sz="22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Estrategia</a:t>
            </a:r>
            <a:r>
              <a:rPr lang="en-US" sz="2200" dirty="0"/>
              <a:t> de Turismo 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Plan de Desarrollo Turístico </a:t>
            </a:r>
            <a:r>
              <a:rPr lang="en-US" sz="2200" dirty="0" err="1"/>
              <a:t>Sostenible</a:t>
            </a:r>
            <a:endParaRPr lang="en-US" sz="22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Otro</a:t>
            </a:r>
            <a:endParaRPr lang="en-US" sz="2200" dirty="0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CE36F4B-1DAC-360D-F8C1-CE807D8B9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5B9B5092-4CC4-B9B4-46CC-A32B3B10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4B74BA5F-6C3C-36C3-6EC9-C417D9B38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3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EB0A7B-3F23-E50F-381C-8EBD3CC96FEA}"/>
              </a:ext>
            </a:extLst>
          </p:cNvPr>
          <p:cNvSpPr txBox="1"/>
          <p:nvPr/>
        </p:nvSpPr>
        <p:spPr>
          <a:xfrm>
            <a:off x="6564019" y="554009"/>
            <a:ext cx="4789763" cy="1662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</a:t>
            </a:r>
            <a:r>
              <a:rPr lang="en-US" sz="37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NECESITO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SER UN DESTINO DEL FUTURO?</a:t>
            </a:r>
          </a:p>
        </p:txBody>
      </p:sp>
      <p:pic>
        <p:nvPicPr>
          <p:cNvPr id="8" name="Imagen 7" descr="Mujer sentada en una cama&#10;&#10;Descripción generada automáticamente con confianza media">
            <a:extLst>
              <a:ext uri="{FF2B5EF4-FFF2-40B4-BE49-F238E27FC236}">
                <a16:creationId xmlns:a16="http://schemas.microsoft.com/office/drawing/2014/main" id="{A79A053B-1422-812E-3570-7114A1A22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6" r="15134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14" name="Imagen 13" descr="Imagen que contiene taza, tabla, persona, comida&#10;&#10;Descripción generada automáticamente">
            <a:extLst>
              <a:ext uri="{FF2B5EF4-FFF2-40B4-BE49-F238E27FC236}">
                <a16:creationId xmlns:a16="http://schemas.microsoft.com/office/drawing/2014/main" id="{E306D14B-1021-FCEF-088B-6582E2FC7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2" b="-1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16" name="Imagen 15" descr="Una persona con una bicicleta al lado de un edificio&#10;&#10;Descripción generada automáticamente">
            <a:extLst>
              <a:ext uri="{FF2B5EF4-FFF2-40B4-BE49-F238E27FC236}">
                <a16:creationId xmlns:a16="http://schemas.microsoft.com/office/drawing/2014/main" id="{D50FFB34-B14F-58DB-059B-990EA9AE1D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2447" b="1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2" name="Imagen 11" descr="Imagen que contiene persona, cesta, contenedor, tabla&#10;&#10;Descripción generada automáticamente">
            <a:extLst>
              <a:ext uri="{FF2B5EF4-FFF2-40B4-BE49-F238E27FC236}">
                <a16:creationId xmlns:a16="http://schemas.microsoft.com/office/drawing/2014/main" id="{DBC6E94B-E7C3-CDB9-2454-ED92FC6BB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r="2" b="2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10" name="Imagen 9" descr="Imagen que contiene exterior, persona, deporte, colorido&#10;&#10;Descripción generada automáticamente">
            <a:extLst>
              <a:ext uri="{FF2B5EF4-FFF2-40B4-BE49-F238E27FC236}">
                <a16:creationId xmlns:a16="http://schemas.microsoft.com/office/drawing/2014/main" id="{F12AC4C5-33E2-FEA6-AAF2-C9EA38627B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r="-2" b="22476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5CA927E-D739-9B37-C19E-1E26CB19121F}"/>
              </a:ext>
            </a:extLst>
          </p:cNvPr>
          <p:cNvSpPr txBox="1"/>
          <p:nvPr/>
        </p:nvSpPr>
        <p:spPr>
          <a:xfrm>
            <a:off x="6564019" y="2412009"/>
            <a:ext cx="5177266" cy="3713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dirty="0"/>
              <a:t>Una </a:t>
            </a:r>
            <a:r>
              <a:rPr lang="en-US" sz="2000" b="1" dirty="0" err="1"/>
              <a:t>oferta</a:t>
            </a:r>
            <a:r>
              <a:rPr lang="en-US" sz="2000" b="1" dirty="0"/>
              <a:t> </a:t>
            </a:r>
            <a:r>
              <a:rPr lang="en-US" sz="2000" b="1" dirty="0" err="1"/>
              <a:t>responsable</a:t>
            </a:r>
            <a:r>
              <a:rPr lang="en-US" sz="2000" b="1" dirty="0"/>
              <a:t> </a:t>
            </a:r>
            <a:r>
              <a:rPr lang="en-US" sz="2000" dirty="0"/>
              <a:t>y </a:t>
            </a:r>
            <a:r>
              <a:rPr lang="en-US" sz="2000" dirty="0" err="1"/>
              <a:t>comprometida</a:t>
            </a:r>
            <a:r>
              <a:rPr lang="en-US" sz="2000" dirty="0"/>
              <a:t>: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Alojamientos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Restaurantes</a:t>
            </a:r>
            <a:r>
              <a:rPr lang="en-US" sz="2000" dirty="0"/>
              <a:t> y </a:t>
            </a:r>
            <a:r>
              <a:rPr lang="en-US" sz="2000" dirty="0" err="1"/>
              <a:t>cafeterías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Operadores</a:t>
            </a:r>
            <a:r>
              <a:rPr lang="en-US" sz="2000" dirty="0"/>
              <a:t> </a:t>
            </a:r>
            <a:r>
              <a:rPr lang="en-US" sz="2000" dirty="0" err="1"/>
              <a:t>turísticos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Museos</a:t>
            </a:r>
            <a:r>
              <a:rPr lang="en-US" sz="2000" dirty="0"/>
              <a:t>, </a:t>
            </a:r>
            <a:r>
              <a:rPr lang="en-US" sz="2000" dirty="0" err="1"/>
              <a:t>artesanos</a:t>
            </a:r>
            <a:r>
              <a:rPr lang="en-US" sz="2000" dirty="0"/>
              <a:t>, </a:t>
            </a:r>
            <a:r>
              <a:rPr lang="en-US" sz="2000" dirty="0" err="1"/>
              <a:t>centros</a:t>
            </a:r>
            <a:r>
              <a:rPr lang="en-US" sz="2000" dirty="0"/>
              <a:t> </a:t>
            </a:r>
            <a:r>
              <a:rPr lang="en-US" sz="2000" dirty="0" err="1"/>
              <a:t>culturales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Emprendimientos</a:t>
            </a:r>
            <a:r>
              <a:rPr lang="en-US" sz="2000" dirty="0"/>
              <a:t> </a:t>
            </a:r>
            <a:r>
              <a:rPr lang="en-US" sz="2000" dirty="0" err="1"/>
              <a:t>productivos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Otros</a:t>
            </a:r>
            <a:endParaRPr lang="en-US" sz="2000" dirty="0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CF2F96E-4D7A-E90E-51BA-28DF7E85F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10C2C834-5035-5CB9-D5D2-1970739EB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4A27B710-63B3-0717-6646-A6201BC6F5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7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3DDC44A-D98E-5BBE-37B4-5B26E5ECD274}"/>
              </a:ext>
            </a:extLst>
          </p:cNvPr>
          <p:cNvSpPr txBox="1"/>
          <p:nvPr/>
        </p:nvSpPr>
        <p:spPr>
          <a:xfrm>
            <a:off x="658547" y="257276"/>
            <a:ext cx="10909640" cy="60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PROCESO SIMPLIFICADO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186F29-34E4-7470-5EFB-EB22EE084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102" y="834250"/>
            <a:ext cx="6393407" cy="167679"/>
          </a:xfrm>
          <a:prstGeom prst="rect">
            <a:avLst/>
          </a:prstGeom>
        </p:spPr>
      </p:pic>
      <p:sp>
        <p:nvSpPr>
          <p:cNvPr id="7" name="Signo más 6">
            <a:extLst>
              <a:ext uri="{FF2B5EF4-FFF2-40B4-BE49-F238E27FC236}">
                <a16:creationId xmlns:a16="http://schemas.microsoft.com/office/drawing/2014/main" id="{981FC81A-38F3-2AD0-4938-E87E03EA20AB}"/>
              </a:ext>
            </a:extLst>
          </p:cNvPr>
          <p:cNvSpPr/>
          <p:nvPr/>
        </p:nvSpPr>
        <p:spPr>
          <a:xfrm>
            <a:off x="5262659" y="3239309"/>
            <a:ext cx="622570" cy="661481"/>
          </a:xfrm>
          <a:prstGeom prst="mathPlus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9C4FB22-6EAF-80C9-E864-C49419BBD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73" y="1414950"/>
            <a:ext cx="5371749" cy="4310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áfico 12" descr="Señal de pulgar hacia arriba  con relleno sólido">
            <a:extLst>
              <a:ext uri="{FF2B5EF4-FFF2-40B4-BE49-F238E27FC236}">
                <a16:creationId xmlns:a16="http://schemas.microsoft.com/office/drawing/2014/main" id="{0433B180-840E-279A-ECC5-B11014277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3658" y="1808226"/>
            <a:ext cx="457200" cy="457200"/>
          </a:xfrm>
          <a:prstGeom prst="rect">
            <a:avLst/>
          </a:prstGeom>
        </p:spPr>
      </p:pic>
      <p:pic>
        <p:nvPicPr>
          <p:cNvPr id="15" name="Gráfico 14" descr="Señal de pulgar hacia arriba  con relleno sólido">
            <a:extLst>
              <a:ext uri="{FF2B5EF4-FFF2-40B4-BE49-F238E27FC236}">
                <a16:creationId xmlns:a16="http://schemas.microsoft.com/office/drawing/2014/main" id="{5A6F20DA-5F58-9778-580D-D369D239D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0142" y="2641554"/>
            <a:ext cx="457200" cy="457200"/>
          </a:xfrm>
          <a:prstGeom prst="rect">
            <a:avLst/>
          </a:prstGeom>
        </p:spPr>
      </p:pic>
      <p:pic>
        <p:nvPicPr>
          <p:cNvPr id="16" name="Gráfico 15" descr="Señal de pulgar hacia arriba  con relleno sólido">
            <a:extLst>
              <a:ext uri="{FF2B5EF4-FFF2-40B4-BE49-F238E27FC236}">
                <a16:creationId xmlns:a16="http://schemas.microsoft.com/office/drawing/2014/main" id="{120A8305-6BD3-4B24-BBA5-59DFCFC33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6897" y="3455440"/>
            <a:ext cx="457200" cy="457200"/>
          </a:xfrm>
          <a:prstGeom prst="rect">
            <a:avLst/>
          </a:prstGeom>
        </p:spPr>
      </p:pic>
      <p:pic>
        <p:nvPicPr>
          <p:cNvPr id="17" name="Gráfico 16" descr="Señal de pulgar hacia arriba  con relleno sólido">
            <a:extLst>
              <a:ext uri="{FF2B5EF4-FFF2-40B4-BE49-F238E27FC236}">
                <a16:creationId xmlns:a16="http://schemas.microsoft.com/office/drawing/2014/main" id="{29813B91-9A0D-2BE1-932C-4314A940B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3654" y="4259594"/>
            <a:ext cx="457200" cy="457200"/>
          </a:xfrm>
          <a:prstGeom prst="rect">
            <a:avLst/>
          </a:prstGeom>
        </p:spPr>
      </p:pic>
      <p:pic>
        <p:nvPicPr>
          <p:cNvPr id="19" name="Gráfico 18" descr="Señal de pulgar hacia arriba  con relleno sólido">
            <a:extLst>
              <a:ext uri="{FF2B5EF4-FFF2-40B4-BE49-F238E27FC236}">
                <a16:creationId xmlns:a16="http://schemas.microsoft.com/office/drawing/2014/main" id="{D4BBF95D-3620-6E5B-9E8A-7F449DC2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0136" y="5083209"/>
            <a:ext cx="457200" cy="457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7F601E-35EA-78D6-5FAD-F1B92DC4E5CD}"/>
              </a:ext>
            </a:extLst>
          </p:cNvPr>
          <p:cNvSpPr txBox="1"/>
          <p:nvPr/>
        </p:nvSpPr>
        <p:spPr>
          <a:xfrm>
            <a:off x="292558" y="1695845"/>
            <a:ext cx="4003817" cy="40099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b="1" dirty="0" err="1"/>
              <a:t>Decisión</a:t>
            </a:r>
            <a:r>
              <a:rPr lang="en-US" sz="2000" b="1" dirty="0"/>
              <a:t> del </a:t>
            </a:r>
            <a:r>
              <a:rPr lang="en-US" sz="2000" b="1" dirty="0" err="1"/>
              <a:t>destino</a:t>
            </a:r>
            <a:r>
              <a:rPr lang="en-US" sz="2000" b="1" dirty="0"/>
              <a:t> </a:t>
            </a:r>
          </a:p>
          <a:p>
            <a:pPr marL="11430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b="1" dirty="0" err="1"/>
              <a:t>Contraparte</a:t>
            </a:r>
            <a:r>
              <a:rPr lang="en-US" sz="2000" b="1" dirty="0"/>
              <a:t> </a:t>
            </a:r>
            <a:r>
              <a:rPr lang="en-US" sz="2000" b="1" dirty="0" err="1"/>
              <a:t>activa</a:t>
            </a:r>
            <a:endParaRPr lang="en-US" sz="2000" b="1" dirty="0"/>
          </a:p>
          <a:p>
            <a:pPr marL="11430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b="1" dirty="0" err="1"/>
              <a:t>Coordinador</a:t>
            </a:r>
            <a:r>
              <a:rPr lang="en-US" sz="2000" b="1" dirty="0"/>
              <a:t> de Sostenibilidad</a:t>
            </a:r>
          </a:p>
          <a:p>
            <a:pPr marL="11430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b="1" dirty="0" err="1"/>
              <a:t>Lineamientos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turismo</a:t>
            </a:r>
          </a:p>
          <a:p>
            <a:pPr marL="11430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b="1" dirty="0" err="1"/>
              <a:t>Oferta</a:t>
            </a:r>
            <a:r>
              <a:rPr lang="en-US" sz="2000" b="1" dirty="0"/>
              <a:t> </a:t>
            </a:r>
            <a:r>
              <a:rPr lang="en-US" sz="2000" b="1" dirty="0" err="1"/>
              <a:t>comprometida</a:t>
            </a:r>
            <a:endParaRPr lang="en-US" sz="2000" b="1" dirty="0"/>
          </a:p>
          <a:p>
            <a:pPr marL="342900" indent="-228600">
              <a:lnSpc>
                <a:spcPct val="2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21" name="Imagen 2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85CE9F-B226-C8AB-014E-F109E03B2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F4893234-657D-488D-360C-19EE12D9A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23" name="Imagen 22" descr="Texto&#10;&#10;Descripción generada automáticamente">
            <a:extLst>
              <a:ext uri="{FF2B5EF4-FFF2-40B4-BE49-F238E27FC236}">
                <a16:creationId xmlns:a16="http://schemas.microsoft.com/office/drawing/2014/main" id="{58B82D26-1015-E017-858B-DAFA7808B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3DDC44A-D98E-5BBE-37B4-5B26E5ECD274}"/>
              </a:ext>
            </a:extLst>
          </p:cNvPr>
          <p:cNvSpPr txBox="1"/>
          <p:nvPr/>
        </p:nvSpPr>
        <p:spPr>
          <a:xfrm>
            <a:off x="658547" y="257276"/>
            <a:ext cx="10909640" cy="60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PUERTO AZUL (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ejemplo</a:t>
            </a:r>
            <a:r>
              <a:rPr lang="en-US" sz="4000" b="1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8" name="Imagen 17" descr="Vista de una playa&#10;&#10;Descripción generada automáticamente">
            <a:extLst>
              <a:ext uri="{FF2B5EF4-FFF2-40B4-BE49-F238E27FC236}">
                <a16:creationId xmlns:a16="http://schemas.microsoft.com/office/drawing/2014/main" id="{FD1DF0D4-13FB-0836-72D9-91CF789BE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" y="3227070"/>
            <a:ext cx="2622025" cy="174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B8BA8A74-81D7-6090-7142-C6A9464DB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4" y="3235440"/>
            <a:ext cx="2466520" cy="604297"/>
          </a:xfrm>
          <a:prstGeom prst="rect">
            <a:avLst/>
          </a:prstGeom>
        </p:spPr>
      </p:pic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02EBA845-E136-A861-2896-89F6F6637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831">
            <a:off x="744555" y="2152535"/>
            <a:ext cx="1366419" cy="955426"/>
          </a:xfrm>
          <a:prstGeom prst="rect">
            <a:avLst/>
          </a:prstGeom>
        </p:spPr>
      </p:pic>
      <p:pic>
        <p:nvPicPr>
          <p:cNvPr id="24" name="Imagen 23" descr="Forma&#10;&#10;Descripción generada automáticamente con confianza baja">
            <a:extLst>
              <a:ext uri="{FF2B5EF4-FFF2-40B4-BE49-F238E27FC236}">
                <a16:creationId xmlns:a16="http://schemas.microsoft.com/office/drawing/2014/main" id="{74C1F394-A30C-FD59-D9D0-B0A2BD9B8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831">
            <a:off x="10149142" y="2118123"/>
            <a:ext cx="1366419" cy="955426"/>
          </a:xfrm>
          <a:prstGeom prst="rect">
            <a:avLst/>
          </a:prstGeom>
        </p:spPr>
      </p:pic>
      <p:pic>
        <p:nvPicPr>
          <p:cNvPr id="39" name="Imagen 38" descr="Logotipo&#10;&#10;Descripción generada automáticamente">
            <a:extLst>
              <a:ext uri="{FF2B5EF4-FFF2-40B4-BE49-F238E27FC236}">
                <a16:creationId xmlns:a16="http://schemas.microsoft.com/office/drawing/2014/main" id="{8675C628-FCD3-2BD2-AE7E-C5365394C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28" y="4105770"/>
            <a:ext cx="1707795" cy="60429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2B14227-D91F-25A0-69DB-488552450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969" y="1127731"/>
            <a:ext cx="6811620" cy="5097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6186F29-34E4-7470-5EFB-EB22EE084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9102" y="834250"/>
            <a:ext cx="6393407" cy="1676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A08BE2A-CF75-FEEC-5D02-8AE710FE8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DC97D77-37EF-E456-1956-0BD5A2FC8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50214041-81A5-E80B-98EF-C49C0D9A9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CF0E35-724C-9990-88DA-1974A8B071DF}"/>
              </a:ext>
            </a:extLst>
          </p:cNvPr>
          <p:cNvSpPr txBox="1"/>
          <p:nvPr/>
        </p:nvSpPr>
        <p:spPr>
          <a:xfrm>
            <a:off x="566382" y="456345"/>
            <a:ext cx="3111690" cy="3556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QUÉ </a:t>
            </a:r>
            <a:r>
              <a:rPr lang="en-US" sz="40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BENEFICIOS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OBTENGO COMO DESTINO?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5DD631-C95F-30E3-0197-6D35D4D600C7}"/>
              </a:ext>
            </a:extLst>
          </p:cNvPr>
          <p:cNvSpPr txBox="1"/>
          <p:nvPr/>
        </p:nvSpPr>
        <p:spPr>
          <a:xfrm>
            <a:off x="4107578" y="511389"/>
            <a:ext cx="4087518" cy="5848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/>
              <a:t>Asistencia</a:t>
            </a:r>
            <a:r>
              <a:rPr lang="en-US" sz="3200" b="1" dirty="0"/>
              <a:t> Técnica: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Capacitaciones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Certificaciones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Talleres</a:t>
            </a:r>
            <a:r>
              <a:rPr lang="en-US" sz="2800" dirty="0"/>
              <a:t> y </a:t>
            </a:r>
            <a:r>
              <a:rPr lang="en-US" sz="2800" dirty="0" err="1"/>
              <a:t>seminarios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Tutorías</a:t>
            </a:r>
            <a:r>
              <a:rPr lang="en-US" sz="2800" dirty="0"/>
              <a:t> con </a:t>
            </a:r>
            <a:r>
              <a:rPr lang="en-US" sz="2800" dirty="0" err="1"/>
              <a:t>expertos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Coaching </a:t>
            </a:r>
            <a:r>
              <a:rPr lang="en-US" sz="2800" dirty="0" err="1"/>
              <a:t>personalizado</a:t>
            </a:r>
            <a:endParaRPr lang="en-US" sz="2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15" name="Imagen 14" descr="Una persona con una laptop&#10;&#10;Descripción generada automáticamente con confianza media">
            <a:extLst>
              <a:ext uri="{FF2B5EF4-FFF2-40B4-BE49-F238E27FC236}">
                <a16:creationId xmlns:a16="http://schemas.microsoft.com/office/drawing/2014/main" id="{6BCE0BE3-3B5F-DAAB-C4CB-673277CFE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r="5" b="5"/>
          <a:stretch/>
        </p:blipFill>
        <p:spPr>
          <a:xfrm>
            <a:off x="8331957" y="-10140"/>
            <a:ext cx="3860043" cy="2311316"/>
          </a:xfrm>
          <a:prstGeom prst="rect">
            <a:avLst/>
          </a:prstGeom>
        </p:spPr>
      </p:pic>
      <p:pic>
        <p:nvPicPr>
          <p:cNvPr id="13" name="Imagen 12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3B65528A-094A-738E-533A-04BEB3C66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r="-1" b="4346"/>
          <a:stretch/>
        </p:blipFill>
        <p:spPr>
          <a:xfrm>
            <a:off x="8331957" y="4571454"/>
            <a:ext cx="3860043" cy="22865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9651B6-8D67-B684-B2D9-B005463CBF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r="-1" b="-1"/>
          <a:stretch/>
        </p:blipFill>
        <p:spPr>
          <a:xfrm>
            <a:off x="8331957" y="2294552"/>
            <a:ext cx="3860043" cy="231319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230641-047D-1B03-698C-B8D30EC98AF5}"/>
              </a:ext>
            </a:extLst>
          </p:cNvPr>
          <p:cNvSpPr txBox="1"/>
          <p:nvPr/>
        </p:nvSpPr>
        <p:spPr>
          <a:xfrm>
            <a:off x="6564019" y="2412009"/>
            <a:ext cx="4789763" cy="3713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000" dirty="0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E62C2C1-EE8C-256C-B379-45816ECDA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58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9A15AA1E-DF68-92DE-6461-818184FB4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08" y="6364384"/>
            <a:ext cx="1113448" cy="378362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D19F6720-12FA-178C-A414-DC324310C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501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A506190-B75F-4A39-8E5E-DA7513B1B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1ABEBC-1CDC-5F53-4DEB-6676A77BA660}"/>
              </a:ext>
            </a:extLst>
          </p:cNvPr>
          <p:cNvSpPr txBox="1"/>
          <p:nvPr/>
        </p:nvSpPr>
        <p:spPr>
          <a:xfrm>
            <a:off x="5229509" y="581253"/>
            <a:ext cx="5847781" cy="112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¿QUÉ </a:t>
            </a:r>
            <a:r>
              <a:rPr lang="en-US" sz="3600" b="1" u="sng" dirty="0">
                <a:latin typeface="+mj-lt"/>
                <a:ea typeface="+mj-ea"/>
                <a:cs typeface="+mj-cs"/>
              </a:rPr>
              <a:t>BENEFICIOS</a:t>
            </a:r>
            <a:r>
              <a:rPr lang="en-US" sz="3600" b="1" dirty="0">
                <a:latin typeface="+mj-lt"/>
                <a:ea typeface="+mj-ea"/>
                <a:cs typeface="+mj-cs"/>
              </a:rPr>
              <a:t> OBTENGO COMO DESTINO?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587DE20-364E-4BE1-B603-E62BB8A6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"/>
            <a:ext cx="4355787" cy="685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51960" y="0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2A9487-65E0-B1E0-E193-2DAC2207898A}"/>
              </a:ext>
            </a:extLst>
          </p:cNvPr>
          <p:cNvSpPr txBox="1"/>
          <p:nvPr/>
        </p:nvSpPr>
        <p:spPr>
          <a:xfrm>
            <a:off x="4795737" y="2127252"/>
            <a:ext cx="6780178" cy="36998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/>
              <a:t>Networking: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Contactos</a:t>
            </a:r>
            <a:r>
              <a:rPr lang="en-US" sz="2800" dirty="0"/>
              <a:t> </a:t>
            </a:r>
            <a:r>
              <a:rPr lang="en-US" sz="2800" dirty="0" err="1"/>
              <a:t>regionales</a:t>
            </a:r>
            <a:r>
              <a:rPr lang="en-US" sz="2800" dirty="0"/>
              <a:t> e </a:t>
            </a:r>
            <a:r>
              <a:rPr lang="en-US" sz="2800" dirty="0" err="1"/>
              <a:t>internacionales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Nuevas</a:t>
            </a:r>
            <a:r>
              <a:rPr lang="en-US" sz="2800" dirty="0"/>
              <a:t> </a:t>
            </a:r>
            <a:r>
              <a:rPr lang="en-US" sz="2800" dirty="0" err="1"/>
              <a:t>oportunidades</a:t>
            </a:r>
            <a:r>
              <a:rPr lang="en-US" sz="2800" dirty="0"/>
              <a:t> de </a:t>
            </a:r>
            <a:r>
              <a:rPr lang="en-US" sz="2800" dirty="0" err="1"/>
              <a:t>negocios</a:t>
            </a:r>
            <a:r>
              <a:rPr lang="en-US" sz="2800" dirty="0"/>
              <a:t> entre </a:t>
            </a:r>
            <a:r>
              <a:rPr lang="en-US" sz="2800" dirty="0" err="1"/>
              <a:t>destinos</a:t>
            </a:r>
            <a:endParaRPr lang="en-US" sz="2800" dirty="0"/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Encuentros e </a:t>
            </a:r>
            <a:r>
              <a:rPr lang="en-US" sz="2800" dirty="0" err="1"/>
              <a:t>intercambio</a:t>
            </a:r>
            <a:r>
              <a:rPr lang="en-US" sz="2800" dirty="0"/>
              <a:t> de </a:t>
            </a:r>
            <a:r>
              <a:rPr lang="en-US" sz="2800" dirty="0" err="1"/>
              <a:t>experiencias</a:t>
            </a:r>
            <a:r>
              <a:rPr lang="en-US" sz="2800" dirty="0"/>
              <a:t> y </a:t>
            </a:r>
            <a:r>
              <a:rPr lang="en-US" sz="2800" dirty="0" err="1"/>
              <a:t>colaboración</a:t>
            </a:r>
            <a:r>
              <a:rPr lang="en-US" sz="2800" dirty="0"/>
              <a:t> entre </a:t>
            </a:r>
            <a:r>
              <a:rPr lang="en-US" sz="2800" dirty="0" err="1"/>
              <a:t>destinos</a:t>
            </a:r>
            <a:r>
              <a:rPr lang="en-US" sz="2800" dirty="0"/>
              <a:t> de la red</a:t>
            </a: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BCA7CDC-1A5B-46A3-ACC6-B4038FE54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51960" y="679399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4" name="Imagen 13" descr="Un grupo de personas posando para la cámara delante de un cartel&#10;&#10;Descripción generada automáticamente con confianza media">
            <a:extLst>
              <a:ext uri="{FF2B5EF4-FFF2-40B4-BE49-F238E27FC236}">
                <a16:creationId xmlns:a16="http://schemas.microsoft.com/office/drawing/2014/main" id="{5C6E39FB-BCEE-FA39-086F-1B6807CB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3" y="365564"/>
            <a:ext cx="3823364" cy="3823364"/>
          </a:xfrm>
          <a:prstGeom prst="rect">
            <a:avLst/>
          </a:prstGeom>
        </p:spPr>
      </p:pic>
      <p:pic>
        <p:nvPicPr>
          <p:cNvPr id="16" name="Imagen 15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1B04EB44-3570-E1DD-1071-C5FB7845C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" y="4414016"/>
            <a:ext cx="4189990" cy="2242421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9EF4146-D2E7-E267-F557-A74E3C8B5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7"/>
          <a:stretch/>
        </p:blipFill>
        <p:spPr>
          <a:xfrm>
            <a:off x="8768334" y="6326374"/>
            <a:ext cx="1144150" cy="41362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B6C7017-6716-6CDD-A66F-5CF19A570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C0D8CEF-3569-3931-BFE9-EA71ADB7B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751016-CEFA-FBBD-A1B7-0638F60E3F70}"/>
              </a:ext>
            </a:extLst>
          </p:cNvPr>
          <p:cNvSpPr txBox="1"/>
          <p:nvPr/>
        </p:nvSpPr>
        <p:spPr>
          <a:xfrm>
            <a:off x="532015" y="3930305"/>
            <a:ext cx="3861960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¿QUÉ </a:t>
            </a:r>
            <a:r>
              <a:rPr lang="en-US" sz="3600" b="1" u="sng" dirty="0">
                <a:latin typeface="+mj-lt"/>
                <a:ea typeface="+mj-ea"/>
                <a:cs typeface="+mj-cs"/>
              </a:rPr>
              <a:t>BENEFICIOS</a:t>
            </a:r>
            <a:r>
              <a:rPr lang="en-US" sz="3600" b="1" dirty="0">
                <a:latin typeface="+mj-lt"/>
                <a:ea typeface="+mj-ea"/>
                <a:cs typeface="+mj-cs"/>
              </a:rPr>
              <a:t> OBTENGO COMO DESTINO?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0D062066-5437-3F5D-FE3C-4C3C785F8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 b="8733"/>
          <a:stretch/>
        </p:blipFill>
        <p:spPr>
          <a:xfrm>
            <a:off x="1252721" y="384463"/>
            <a:ext cx="2506746" cy="2811320"/>
          </a:xfrm>
          <a:prstGeom prst="rect">
            <a:avLst/>
          </a:prstGeom>
        </p:spPr>
      </p:pic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2AB2F2B1-9C67-003E-9084-BA93295E3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56" y="780694"/>
            <a:ext cx="3336953" cy="2018856"/>
          </a:xfrm>
          <a:prstGeom prst="rect">
            <a:avLst/>
          </a:prstGeom>
        </p:spPr>
      </p:pic>
      <p:sp>
        <p:nvSpPr>
          <p:cNvPr id="49" name="Rectangle 3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CBE223-DA8F-456A-B54F-6FFE61ADE30E}"/>
              </a:ext>
            </a:extLst>
          </p:cNvPr>
          <p:cNvSpPr txBox="1"/>
          <p:nvPr/>
        </p:nvSpPr>
        <p:spPr>
          <a:xfrm>
            <a:off x="5204298" y="3930305"/>
            <a:ext cx="6759103" cy="2826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/>
              <a:t>Proyectos:</a:t>
            </a:r>
          </a:p>
          <a:p>
            <a:pPr marL="5715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Apoyo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dirty="0" err="1"/>
              <a:t>formulación</a:t>
            </a:r>
            <a:r>
              <a:rPr lang="en-US" sz="2800" dirty="0"/>
              <a:t> de </a:t>
            </a:r>
            <a:r>
              <a:rPr lang="en-US" sz="2800" dirty="0" err="1"/>
              <a:t>proyectos</a:t>
            </a:r>
            <a:endParaRPr lang="en-US" sz="2800" dirty="0"/>
          </a:p>
          <a:p>
            <a:pPr marL="5715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Acompañamiento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dirty="0" err="1"/>
              <a:t>búsqueda</a:t>
            </a:r>
            <a:r>
              <a:rPr lang="en-US" sz="2800" dirty="0"/>
              <a:t> de </a:t>
            </a:r>
            <a:r>
              <a:rPr lang="en-US" sz="2800" dirty="0" err="1"/>
              <a:t>fondos</a:t>
            </a:r>
            <a:endParaRPr lang="en-US" sz="2800" dirty="0"/>
          </a:p>
          <a:p>
            <a:pPr marL="5715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Soporte </a:t>
            </a:r>
            <a:r>
              <a:rPr lang="en-US" sz="2800" dirty="0" err="1"/>
              <a:t>técnico</a:t>
            </a:r>
            <a:endParaRPr lang="en-US" sz="2800" dirty="0"/>
          </a:p>
          <a:p>
            <a:pPr marL="5715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Casos de </a:t>
            </a:r>
            <a:r>
              <a:rPr lang="en-US" sz="2800" dirty="0" err="1"/>
              <a:t>estudio</a:t>
            </a:r>
            <a:endParaRPr lang="en-US" sz="2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0A2EE480-FE82-1C1C-2653-EF5110799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32" y="611793"/>
            <a:ext cx="4026440" cy="226688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A34A9AA-7E6D-2E92-14CB-47401689C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B5BD217-8265-4BD0-FF47-F9C4FDEFD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E880C039-5E9F-21CA-163D-8AEF968B4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nterfaz de usuario gráfica, Sitio web, Calendario&#10;&#10;Descripción generada automáticamente">
            <a:extLst>
              <a:ext uri="{FF2B5EF4-FFF2-40B4-BE49-F238E27FC236}">
                <a16:creationId xmlns:a16="http://schemas.microsoft.com/office/drawing/2014/main" id="{93DFBA3E-0B6F-E841-783B-3C44481A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7" r="1" b="1803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7E1EAE-F718-A588-A62F-7996CDD86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6" r="-1" b="1358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Freeform: Shape 4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199DCC-DDAF-6C1A-ABA3-131D27401D38}"/>
              </a:ext>
            </a:extLst>
          </p:cNvPr>
          <p:cNvSpPr txBox="1"/>
          <p:nvPr/>
        </p:nvSpPr>
        <p:spPr>
          <a:xfrm>
            <a:off x="448056" y="685800"/>
            <a:ext cx="4922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</a:t>
            </a:r>
            <a:r>
              <a:rPr lang="en-US" sz="36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BENEFICIOS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OBTENGO COMO DESTINO?</a:t>
            </a:r>
          </a:p>
        </p:txBody>
      </p:sp>
      <p:sp>
        <p:nvSpPr>
          <p:cNvPr id="58" name="Rectangle 5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623A9D-77C2-1F79-98E6-FE93CCDF1B4D}"/>
              </a:ext>
            </a:extLst>
          </p:cNvPr>
          <p:cNvSpPr txBox="1"/>
          <p:nvPr/>
        </p:nvSpPr>
        <p:spPr>
          <a:xfrm>
            <a:off x="448056" y="2514600"/>
            <a:ext cx="4922338" cy="36667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/>
              <a:t>Promoción</a:t>
            </a:r>
            <a:r>
              <a:rPr lang="en-US" sz="2400" b="1" dirty="0"/>
              <a:t> </a:t>
            </a:r>
            <a:r>
              <a:rPr lang="en-US" sz="2400" b="1" dirty="0" err="1"/>
              <a:t>internacional</a:t>
            </a:r>
            <a:r>
              <a:rPr lang="en-US" sz="2400" b="1" dirty="0"/>
              <a:t>: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Acceso</a:t>
            </a:r>
            <a:r>
              <a:rPr lang="en-US" sz="2400" dirty="0"/>
              <a:t> a </a:t>
            </a:r>
            <a:r>
              <a:rPr lang="en-US" sz="2400" dirty="0" err="1"/>
              <a:t>nuevos</a:t>
            </a:r>
            <a:r>
              <a:rPr lang="en-US" sz="2400" dirty="0"/>
              <a:t> mercados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Representación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ferias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Organización</a:t>
            </a:r>
            <a:r>
              <a:rPr lang="en-US" sz="2400" dirty="0"/>
              <a:t> e </a:t>
            </a:r>
            <a:r>
              <a:rPr lang="en-US" sz="2400" dirty="0" err="1"/>
              <a:t>inclusión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fam y press trips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Kit de marketing para </a:t>
            </a:r>
            <a:r>
              <a:rPr lang="en-US" sz="2400" dirty="0" err="1"/>
              <a:t>destinos</a:t>
            </a:r>
            <a:endParaRPr lang="en-US" sz="2400" dirty="0"/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Encuentro </a:t>
            </a:r>
            <a:r>
              <a:rPr lang="en-US" sz="2400" dirty="0" err="1"/>
              <a:t>Destinos</a:t>
            </a:r>
            <a:r>
              <a:rPr lang="en-US" sz="2400" dirty="0"/>
              <a:t> del </a:t>
            </a:r>
            <a:r>
              <a:rPr lang="en-US" sz="2400" dirty="0" err="1"/>
              <a:t>Futuro</a:t>
            </a:r>
            <a:r>
              <a:rPr lang="en-US" sz="2400" dirty="0"/>
              <a:t> 2025</a:t>
            </a: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B2F9E8E-F8FA-3E3C-4B63-4C884CF63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5693E82B-382E-9F97-E9AD-C3B12CFE0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91B7D9C7-BC63-825B-F23F-463C8E3AA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9787232-BF66-D9D3-EDDC-55832B2F9574}"/>
              </a:ext>
            </a:extLst>
          </p:cNvPr>
          <p:cNvGrpSpPr/>
          <p:nvPr/>
        </p:nvGrpSpPr>
        <p:grpSpPr>
          <a:xfrm>
            <a:off x="5115314" y="10"/>
            <a:ext cx="4118110" cy="3401558"/>
            <a:chOff x="5115314" y="10"/>
            <a:chExt cx="4118110" cy="340155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6A3D4BA-A9D6-560E-CAA6-1BB256BD1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2" r="21129"/>
            <a:stretch/>
          </p:blipFill>
          <p:spPr>
            <a:xfrm>
              <a:off x="5115314" y="10"/>
              <a:ext cx="4118110" cy="3401558"/>
            </a:xfrm>
            <a:custGeom>
              <a:avLst/>
              <a:gdLst/>
              <a:ahLst/>
              <a:cxnLst/>
              <a:rect l="l" t="t" r="r" b="b"/>
              <a:pathLst>
                <a:path w="4118110" h="3401568">
                  <a:moveTo>
                    <a:pt x="0" y="0"/>
                  </a:moveTo>
                  <a:lnTo>
                    <a:pt x="3343575" y="0"/>
                  </a:lnTo>
                  <a:lnTo>
                    <a:pt x="3448028" y="215050"/>
                  </a:lnTo>
                  <a:cubicBezTo>
                    <a:pt x="3836103" y="1056037"/>
                    <a:pt x="4076161" y="2055458"/>
                    <a:pt x="4113475" y="3133192"/>
                  </a:cubicBezTo>
                  <a:lnTo>
                    <a:pt x="4118110" y="3401568"/>
                  </a:lnTo>
                  <a:lnTo>
                    <a:pt x="801224" y="3401568"/>
                  </a:lnTo>
                  <a:lnTo>
                    <a:pt x="797493" y="3185579"/>
                  </a:lnTo>
                  <a:cubicBezTo>
                    <a:pt x="756786" y="2009870"/>
                    <a:pt x="474799" y="927359"/>
                    <a:pt x="22579" y="42066"/>
                  </a:cubicBezTo>
                  <a:close/>
                </a:path>
              </a:pathLst>
            </a:custGeom>
          </p:spPr>
        </p:pic>
        <p:pic>
          <p:nvPicPr>
            <p:cNvPr id="9" name="Imagen 8" descr="Un reloj con números romanos&#10;&#10;Descripción generada automáticamente con confianza baja">
              <a:extLst>
                <a:ext uri="{FF2B5EF4-FFF2-40B4-BE49-F238E27FC236}">
                  <a16:creationId xmlns:a16="http://schemas.microsoft.com/office/drawing/2014/main" id="{8DABDDCE-6EAC-3BD0-5250-E85605264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37" b="96711" l="3618" r="95349">
                          <a14:foregroundMark x1="32817" y1="22149" x2="32817" y2="22149"/>
                          <a14:foregroundMark x1="9302" y1="33553" x2="9302" y2="33553"/>
                          <a14:foregroundMark x1="11628" y1="42105" x2="11628" y2="42105"/>
                          <a14:foregroundMark x1="22739" y1="85746" x2="22739" y2="85746"/>
                          <a14:foregroundMark x1="21189" y1="86404" x2="21189" y2="86404"/>
                          <a14:foregroundMark x1="21964" y1="84430" x2="21964" y2="84430"/>
                          <a14:foregroundMark x1="31525" y1="83772" x2="31525" y2="83772"/>
                          <a14:foregroundMark x1="48837" y1="71930" x2="48837" y2="71930"/>
                          <a14:foregroundMark x1="57623" y1="74342" x2="57623" y2="74342"/>
                          <a14:foregroundMark x1="71835" y1="71930" x2="71835" y2="71930"/>
                          <a14:foregroundMark x1="80103" y1="67982" x2="80103" y2="67982"/>
                          <a14:foregroundMark x1="71059" y1="7237" x2="71059" y2="7237"/>
                          <a14:foregroundMark x1="16021" y1="87939" x2="16021" y2="87939"/>
                          <a14:foregroundMark x1="14470" y1="77851" x2="14470" y2="77851"/>
                          <a14:foregroundMark x1="17571" y1="96711" x2="17571" y2="96711"/>
                          <a14:foregroundMark x1="25065" y1="88816" x2="25065" y2="88816"/>
                          <a14:foregroundMark x1="33333" y1="74342" x2="33333" y2="74342"/>
                          <a14:foregroundMark x1="32041" y1="94079" x2="32041" y2="94079"/>
                          <a14:foregroundMark x1="35142" y1="93860" x2="35142" y2="93860"/>
                          <a14:foregroundMark x1="48062" y1="81579" x2="48062" y2="81579"/>
                          <a14:foregroundMark x1="48062" y1="81579" x2="48062" y2="81579"/>
                          <a14:foregroundMark x1="45478" y1="81579" x2="45478" y2="81579"/>
                          <a14:foregroundMark x1="44961" y1="88158" x2="44961" y2="88158"/>
                          <a14:foregroundMark x1="53488" y1="85965" x2="53488" y2="85965"/>
                          <a14:foregroundMark x1="60207" y1="81798" x2="60207" y2="81798"/>
                          <a14:foregroundMark x1="60724" y1="86184" x2="60724" y2="86184"/>
                          <a14:foregroundMark x1="66925" y1="89254" x2="66925" y2="89254"/>
                          <a14:foregroundMark x1="72868" y1="75000" x2="72868" y2="75000"/>
                          <a14:foregroundMark x1="74419" y1="80482" x2="74419" y2="80482"/>
                          <a14:foregroundMark x1="80103" y1="76316" x2="80103" y2="76316"/>
                          <a14:foregroundMark x1="81654" y1="82895" x2="81654" y2="82895"/>
                          <a14:foregroundMark x1="85271" y1="72807" x2="85271" y2="72807"/>
                          <a14:foregroundMark x1="91214" y1="78509" x2="91214" y2="78509"/>
                          <a14:foregroundMark x1="95090" y1="82895" x2="95090" y2="82895"/>
                          <a14:foregroundMark x1="94315" y1="72807" x2="94315" y2="72807"/>
                          <a14:foregroundMark x1="94315" y1="72807" x2="94315" y2="72807"/>
                          <a14:foregroundMark x1="92248" y1="66667" x2="92248" y2="66667"/>
                          <a14:foregroundMark x1="95349" y1="76535" x2="95349" y2="76535"/>
                          <a14:foregroundMark x1="93540" y1="68640" x2="93540" y2="68640"/>
                          <a14:foregroundMark x1="91990" y1="62719" x2="91990" y2="62719"/>
                          <a14:foregroundMark x1="3618" y1="26535" x2="3618" y2="26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6750" y="890408"/>
              <a:ext cx="486931" cy="573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2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4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EC3AF8-2284-7701-700D-1EEAF7F84757}"/>
              </a:ext>
            </a:extLst>
          </p:cNvPr>
          <p:cNvSpPr txBox="1"/>
          <p:nvPr/>
        </p:nvSpPr>
        <p:spPr>
          <a:xfrm>
            <a:off x="4654296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</a:t>
            </a:r>
            <a:r>
              <a:rPr lang="en-US" sz="42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BENEFICIOS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OBTENGO COMO DESTINO?</a:t>
            </a:r>
          </a:p>
        </p:txBody>
      </p:sp>
      <p:pic>
        <p:nvPicPr>
          <p:cNvPr id="8" name="Imagen 7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6CD1566E-D9A2-083B-F632-FA801685A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r="16142" b="-1"/>
          <a:stretch/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30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A99AB49A-F5D5-4012-382A-FED8C95DB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r="4026" b="3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D26FF1-0929-6453-7341-A195240F7119}"/>
              </a:ext>
            </a:extLst>
          </p:cNvPr>
          <p:cNvSpPr txBox="1"/>
          <p:nvPr/>
        </p:nvSpPr>
        <p:spPr>
          <a:xfrm>
            <a:off x="4654296" y="2862272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/>
              <a:t>Acceso</a:t>
            </a:r>
            <a:r>
              <a:rPr lang="en-US" sz="2800" b="1" dirty="0"/>
              <a:t> a Data: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Destinos</a:t>
            </a:r>
            <a:r>
              <a:rPr lang="en-US" sz="2800" dirty="0"/>
              <a:t> </a:t>
            </a:r>
            <a:r>
              <a:rPr lang="en-US" sz="2800" dirty="0" err="1"/>
              <a:t>turísticos</a:t>
            </a:r>
            <a:r>
              <a:rPr lang="en-US" sz="2800" dirty="0"/>
              <a:t> </a:t>
            </a:r>
            <a:r>
              <a:rPr lang="en-US" sz="2800" dirty="0" err="1"/>
              <a:t>inteligentes</a:t>
            </a:r>
            <a:endParaRPr lang="en-US" sz="2800" dirty="0"/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 err="1"/>
              <a:t>Primeros</a:t>
            </a:r>
            <a:r>
              <a:rPr lang="en-US" sz="2800" i="1" dirty="0"/>
              <a:t> </a:t>
            </a:r>
            <a:r>
              <a:rPr lang="en-US" sz="2800" i="1" dirty="0" err="1"/>
              <a:t>usuarios</a:t>
            </a:r>
            <a:r>
              <a:rPr lang="en-US" sz="2800" i="1" dirty="0"/>
              <a:t> del Destination Cockpit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Monitoreo</a:t>
            </a:r>
            <a:r>
              <a:rPr lang="en-US" sz="2800" dirty="0"/>
              <a:t> y gestion digital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Destination Stewardship Report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Estadísticas</a:t>
            </a:r>
            <a:r>
              <a:rPr lang="en-US" sz="2800" dirty="0"/>
              <a:t> e </a:t>
            </a:r>
            <a:r>
              <a:rPr lang="en-US" sz="2800" dirty="0" err="1"/>
              <a:t>informes</a:t>
            </a:r>
            <a:endParaRPr lang="en-US" sz="2800" dirty="0"/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Biblioteca</a:t>
            </a:r>
            <a:r>
              <a:rPr lang="en-US" sz="2800" dirty="0"/>
              <a:t> digital</a:t>
            </a: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3FF5ADF-B73C-B020-54DD-129837061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57575" y="3334265"/>
            <a:ext cx="6393407" cy="167679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47BFE0F-29C3-BD2A-A2A8-1D7EF0376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4EC18E3-84D6-9B37-CACA-C85E1F18E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503CE2BD-3585-C2A0-5BE3-E8F206520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A98991-40CE-E992-0798-C8FDDC671D8D}"/>
              </a:ext>
            </a:extLst>
          </p:cNvPr>
          <p:cNvSpPr txBox="1"/>
          <p:nvPr/>
        </p:nvSpPr>
        <p:spPr>
          <a:xfrm>
            <a:off x="838201" y="725189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</a:t>
            </a:r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BENEFICIOS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OBTENGO COMO DESTINO?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F7E73A-6B24-D379-82AD-2109FA7885AC}"/>
              </a:ext>
            </a:extLst>
          </p:cNvPr>
          <p:cNvSpPr txBox="1"/>
          <p:nvPr/>
        </p:nvSpPr>
        <p:spPr>
          <a:xfrm>
            <a:off x="517186" y="2538988"/>
            <a:ext cx="54234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/>
              <a:t>Comunicación:</a:t>
            </a:r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Kit de </a:t>
            </a:r>
            <a:r>
              <a:rPr lang="en-US" sz="2500" dirty="0" err="1"/>
              <a:t>comunicación</a:t>
            </a:r>
            <a:r>
              <a:rPr lang="en-US" sz="2500" dirty="0"/>
              <a:t> para </a:t>
            </a:r>
            <a:r>
              <a:rPr lang="en-US" sz="2500" dirty="0" err="1"/>
              <a:t>destinos</a:t>
            </a:r>
            <a:endParaRPr lang="en-US" sz="2500" dirty="0"/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Comunicación </a:t>
            </a:r>
            <a:r>
              <a:rPr lang="en-US" sz="2500" dirty="0" err="1"/>
              <a:t>efectiva</a:t>
            </a:r>
            <a:r>
              <a:rPr lang="en-US" sz="2500" dirty="0"/>
              <a:t> y </a:t>
            </a:r>
            <a:r>
              <a:rPr lang="en-US" sz="2500" dirty="0" err="1"/>
              <a:t>asertiva</a:t>
            </a:r>
            <a:endParaRPr lang="en-US" sz="2500" dirty="0"/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Manejo</a:t>
            </a:r>
            <a:r>
              <a:rPr lang="en-US" sz="2500" dirty="0"/>
              <a:t> de </a:t>
            </a:r>
            <a:r>
              <a:rPr lang="en-US" sz="2500" dirty="0" err="1"/>
              <a:t>medios</a:t>
            </a:r>
            <a:r>
              <a:rPr lang="en-US" sz="2500" dirty="0"/>
              <a:t> y redes </a:t>
            </a:r>
            <a:r>
              <a:rPr lang="en-US" sz="2500" dirty="0" err="1"/>
              <a:t>sociales</a:t>
            </a:r>
            <a:endParaRPr lang="en-US" sz="2500" dirty="0"/>
          </a:p>
          <a:p>
            <a:pPr marL="5715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Boletines</a:t>
            </a:r>
            <a:r>
              <a:rPr lang="en-US" sz="2500" dirty="0"/>
              <a:t> y </a:t>
            </a:r>
            <a:r>
              <a:rPr lang="en-US" sz="2500" dirty="0" err="1"/>
              <a:t>comunicados</a:t>
            </a:r>
            <a:endParaRPr lang="en-US" sz="25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26EBC7A-EA8F-239E-7B77-E2BF5EEA5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1" r="2770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5" name="Arc 3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agen 10" descr="Imagen que contiene cuarto&#10;&#10;Descripción generada automáticamente">
            <a:extLst>
              <a:ext uri="{FF2B5EF4-FFF2-40B4-BE49-F238E27FC236}">
                <a16:creationId xmlns:a16="http://schemas.microsoft.com/office/drawing/2014/main" id="{7C265DBE-FB66-956B-71D0-DBC6B7EFF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r="12362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C35A920-EFB9-6371-254F-A55A423BB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17F9057-E707-7BD9-19C1-75F8DAB4C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85A3FE2F-EC7C-13C0-59F4-2EBA634D6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EA9B8CBF-ED45-7989-FE54-FEE08CF9F1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858946"/>
            <a:ext cx="4237883" cy="51401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F9CCA5-E761-BBA7-253C-CC617E97049E}"/>
              </a:ext>
            </a:extLst>
          </p:cNvPr>
          <p:cNvSpPr txBox="1"/>
          <p:nvPr/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¿QUIÉNES SOMOS?</a:t>
            </a:r>
          </a:p>
        </p:txBody>
      </p:sp>
      <p:pic>
        <p:nvPicPr>
          <p:cNvPr id="8" name="Imagen 7" descr="Imagen que contiene persona, sostener, hombre, mujer&#10;&#10;Descripción generada automáticamente">
            <a:extLst>
              <a:ext uri="{FF2B5EF4-FFF2-40B4-BE49-F238E27FC236}">
                <a16:creationId xmlns:a16="http://schemas.microsoft.com/office/drawing/2014/main" id="{A29D2F81-BCD3-C648-7885-2C7CA4D07C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r="13176"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ED0225-6877-D013-7E81-834E0E2595D3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Somos</a:t>
            </a:r>
            <a:r>
              <a:rPr lang="en-US" sz="3600" dirty="0"/>
              <a:t> </a:t>
            </a:r>
            <a:r>
              <a:rPr lang="en-US" sz="3600" dirty="0" err="1"/>
              <a:t>una</a:t>
            </a:r>
            <a:r>
              <a:rPr lang="en-US" sz="3600" dirty="0"/>
              <a:t> Red que </a:t>
            </a:r>
            <a:r>
              <a:rPr lang="en-US" sz="3600" dirty="0" err="1"/>
              <a:t>trabaja</a:t>
            </a:r>
            <a:r>
              <a:rPr lang="en-US" sz="3600" dirty="0"/>
              <a:t> </a:t>
            </a:r>
            <a:r>
              <a:rPr lang="en-US" sz="3600" dirty="0" err="1"/>
              <a:t>por</a:t>
            </a:r>
            <a:r>
              <a:rPr lang="en-US" sz="3600" dirty="0"/>
              <a:t> y para </a:t>
            </a:r>
            <a:r>
              <a:rPr lang="en-US" sz="3600" dirty="0" err="1"/>
              <a:t>el</a:t>
            </a:r>
            <a:r>
              <a:rPr lang="en-US" sz="3600" dirty="0"/>
              <a:t> </a:t>
            </a:r>
            <a:r>
              <a:rPr lang="en-US" sz="3600" dirty="0" err="1"/>
              <a:t>desarrollo</a:t>
            </a:r>
            <a:r>
              <a:rPr lang="en-US" sz="3600" dirty="0"/>
              <a:t> </a:t>
            </a:r>
            <a:r>
              <a:rPr lang="en-US" sz="3600" dirty="0" err="1"/>
              <a:t>sostenible</a:t>
            </a:r>
            <a:r>
              <a:rPr lang="en-US" sz="3600" dirty="0"/>
              <a:t>, </a:t>
            </a:r>
            <a:r>
              <a:rPr lang="en-US" sz="3600" dirty="0" err="1"/>
              <a:t>resiliente</a:t>
            </a:r>
            <a:r>
              <a:rPr lang="en-US" sz="3600" dirty="0"/>
              <a:t> y </a:t>
            </a:r>
            <a:r>
              <a:rPr lang="en-US" sz="3600" dirty="0" err="1"/>
              <a:t>regenerativo</a:t>
            </a:r>
            <a:r>
              <a:rPr lang="en-US" sz="3600" dirty="0"/>
              <a:t> de </a:t>
            </a:r>
            <a:r>
              <a:rPr lang="en-US" sz="3600" dirty="0" err="1"/>
              <a:t>los</a:t>
            </a:r>
            <a:r>
              <a:rPr lang="en-US" sz="3600" dirty="0"/>
              <a:t> </a:t>
            </a:r>
            <a:r>
              <a:rPr lang="en-US" sz="3600" dirty="0" err="1"/>
              <a:t>destinos</a:t>
            </a:r>
            <a:r>
              <a:rPr lang="en-US" sz="3600" dirty="0"/>
              <a:t> </a:t>
            </a:r>
            <a:r>
              <a:rPr lang="en-US" sz="3600" dirty="0" err="1"/>
              <a:t>turísticos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América Latina y </a:t>
            </a:r>
            <a:r>
              <a:rPr lang="en-US" sz="3600" dirty="0" err="1"/>
              <a:t>el</a:t>
            </a:r>
            <a:r>
              <a:rPr lang="en-US" sz="3600" dirty="0"/>
              <a:t> Caribe</a:t>
            </a:r>
          </a:p>
        </p:txBody>
      </p: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D2CED4A-1304-03D2-85EE-EEE573C41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0681F1AD-E8FE-94FB-2F01-FEC76D79F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30343BC1-D810-E937-629A-EB2F36EDA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394749-1554-F641-132A-59445B99871E}"/>
              </a:ext>
            </a:extLst>
          </p:cNvPr>
          <p:cNvSpPr txBox="1"/>
          <p:nvPr/>
        </p:nvSpPr>
        <p:spPr>
          <a:xfrm>
            <a:off x="7320466" y="1209368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DERECHO DE MEMBRESÍA</a:t>
            </a:r>
          </a:p>
        </p:txBody>
      </p:sp>
      <p:pic>
        <p:nvPicPr>
          <p:cNvPr id="10" name="Imagen 9" descr="Imagen que contiene interior, colorido, pastel, decorado&#10;&#10;Descripción generada automáticamente">
            <a:extLst>
              <a:ext uri="{FF2B5EF4-FFF2-40B4-BE49-F238E27FC236}">
                <a16:creationId xmlns:a16="http://schemas.microsoft.com/office/drawing/2014/main" id="{74E60CF6-396D-B95B-EB6D-199480AD9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30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649112-23CB-4C02-4BC3-9CC422F9494A}"/>
              </a:ext>
            </a:extLst>
          </p:cNvPr>
          <p:cNvSpPr txBox="1"/>
          <p:nvPr/>
        </p:nvSpPr>
        <p:spPr>
          <a:xfrm>
            <a:off x="6901731" y="2994383"/>
            <a:ext cx="4781188" cy="2949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effectLst/>
              </a:rPr>
              <a:t>El valor del derecho de </a:t>
            </a:r>
            <a:r>
              <a:rPr lang="en-US" sz="2000" dirty="0" err="1">
                <a:effectLst/>
              </a:rPr>
              <a:t>membresía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anual</a:t>
            </a:r>
            <a:r>
              <a:rPr lang="en-US" sz="2000" dirty="0">
                <a:effectLst/>
              </a:rPr>
              <a:t> es de </a:t>
            </a:r>
            <a:r>
              <a:rPr lang="en-US" sz="2000" b="1" dirty="0">
                <a:effectLst/>
              </a:rPr>
              <a:t>US$ 500</a:t>
            </a:r>
            <a:r>
              <a:rPr lang="en-US" sz="2000" dirty="0">
                <a:effectLst/>
              </a:rPr>
              <a:t>, que </a:t>
            </a:r>
            <a:r>
              <a:rPr lang="en-US" sz="2000" dirty="0" err="1">
                <a:effectLst/>
              </a:rPr>
              <a:t>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permite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como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destino</a:t>
            </a:r>
            <a:r>
              <a:rPr lang="en-US" sz="2000" dirty="0">
                <a:effectLst/>
              </a:rPr>
              <a:t>, ser </a:t>
            </a:r>
            <a:r>
              <a:rPr lang="en-US" sz="2000" dirty="0"/>
              <a:t>un </a:t>
            </a:r>
            <a:r>
              <a:rPr lang="en-US" sz="2000" b="1" dirty="0" err="1"/>
              <a:t>miembro</a:t>
            </a:r>
            <a:r>
              <a:rPr lang="en-US" sz="2000" b="1" dirty="0"/>
              <a:t> </a:t>
            </a:r>
            <a:r>
              <a:rPr lang="en-US" sz="2000" b="1" dirty="0" err="1"/>
              <a:t>activo</a:t>
            </a:r>
            <a:r>
              <a:rPr lang="en-US" sz="2000" dirty="0"/>
              <a:t> </a:t>
            </a:r>
            <a:r>
              <a:rPr lang="en-US" sz="2000" dirty="0">
                <a:effectLst/>
              </a:rPr>
              <a:t>de la Red </a:t>
            </a:r>
            <a:r>
              <a:rPr lang="en-US" sz="2000" dirty="0" err="1">
                <a:effectLst/>
              </a:rPr>
              <a:t>Destinos</a:t>
            </a:r>
            <a:r>
              <a:rPr lang="en-US" sz="2000" dirty="0">
                <a:effectLst/>
              </a:rPr>
              <a:t> del </a:t>
            </a:r>
            <a:r>
              <a:rPr lang="en-US" sz="2000" dirty="0" err="1">
                <a:effectLst/>
              </a:rPr>
              <a:t>Futuro</a:t>
            </a:r>
            <a:r>
              <a:rPr lang="en-US" sz="2000" dirty="0">
                <a:effectLst/>
              </a:rPr>
              <a:t> y acceder a </a:t>
            </a:r>
            <a:r>
              <a:rPr lang="en-US" sz="2000" dirty="0" err="1">
                <a:effectLst/>
              </a:rPr>
              <a:t>los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beneficios</a:t>
            </a:r>
            <a:r>
              <a:rPr lang="en-US" sz="2000" dirty="0">
                <a:effectLst/>
              </a:rPr>
              <a:t> </a:t>
            </a:r>
            <a:r>
              <a:rPr lang="en-US" sz="2000" dirty="0"/>
              <a:t>y </a:t>
            </a:r>
            <a:r>
              <a:rPr lang="en-US" sz="2000" dirty="0" err="1"/>
              <a:t>actividades</a:t>
            </a:r>
            <a:r>
              <a:rPr lang="en-US" sz="2000" dirty="0"/>
              <a:t> </a:t>
            </a:r>
            <a:r>
              <a:rPr lang="en-US" sz="2000" dirty="0" err="1"/>
              <a:t>programadas</a:t>
            </a:r>
            <a:r>
              <a:rPr lang="en-US" sz="2000" dirty="0"/>
              <a:t> </a:t>
            </a:r>
            <a:r>
              <a:rPr lang="en-US" sz="2000" dirty="0" err="1"/>
              <a:t>durante</a:t>
            </a:r>
            <a:r>
              <a:rPr lang="en-US" sz="2000" dirty="0"/>
              <a:t> </a:t>
            </a:r>
            <a:r>
              <a:rPr lang="en-US" sz="2000" dirty="0" err="1"/>
              <a:t>todo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año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/>
              <a:t>El </a:t>
            </a:r>
            <a:r>
              <a:rPr lang="en-US" sz="2000" dirty="0" err="1"/>
              <a:t>compromiso</a:t>
            </a:r>
            <a:r>
              <a:rPr lang="en-US" sz="2000" dirty="0"/>
              <a:t> del </a:t>
            </a:r>
            <a:r>
              <a:rPr lang="en-US" sz="2000" dirty="0" err="1"/>
              <a:t>destino</a:t>
            </a:r>
            <a:r>
              <a:rPr lang="en-US" sz="2000" dirty="0"/>
              <a:t> con la red </a:t>
            </a:r>
            <a:r>
              <a:rPr lang="en-US" sz="2000" dirty="0" err="1"/>
              <a:t>deberá</a:t>
            </a:r>
            <a:r>
              <a:rPr lang="en-US" sz="2000" dirty="0"/>
              <a:t> ser </a:t>
            </a:r>
            <a:r>
              <a:rPr lang="en-US" sz="2000" dirty="0" err="1"/>
              <a:t>por</a:t>
            </a:r>
            <a:r>
              <a:rPr lang="en-US" sz="2000" dirty="0"/>
              <a:t> lo </a:t>
            </a:r>
            <a:r>
              <a:rPr lang="en-US" sz="2000" dirty="0" err="1"/>
              <a:t>menos</a:t>
            </a:r>
            <a:r>
              <a:rPr lang="en-US" sz="2000" dirty="0"/>
              <a:t> de </a:t>
            </a:r>
            <a:r>
              <a:rPr lang="en-US" sz="2000" b="1" dirty="0"/>
              <a:t>3 </a:t>
            </a:r>
            <a:r>
              <a:rPr lang="en-US" sz="2000" b="1" dirty="0" err="1"/>
              <a:t>años</a:t>
            </a:r>
            <a:r>
              <a:rPr lang="en-US" sz="2000" dirty="0"/>
              <a:t>.</a:t>
            </a:r>
            <a:endParaRPr lang="en-US" sz="2000" dirty="0">
              <a:effectLst/>
            </a:endParaRP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82FB7CF-43A2-BFC8-2C95-6875E99B9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9268D701-A6B7-D854-642D-16AD4F7B7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86AD44-0CD2-1F68-1ABC-9D577CCA4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6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ED0633-FBBB-5B09-314C-1DE76D308FEE}"/>
              </a:ext>
            </a:extLst>
          </p:cNvPr>
          <p:cNvSpPr txBox="1"/>
          <p:nvPr/>
        </p:nvSpPr>
        <p:spPr>
          <a:xfrm>
            <a:off x="6417733" y="4148"/>
            <a:ext cx="5291663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EXCEPCIÓN POR ÚNICA VEZ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309240-A747-7FE3-9EAA-6D0635C09311}"/>
              </a:ext>
            </a:extLst>
          </p:cNvPr>
          <p:cNvSpPr txBox="1"/>
          <p:nvPr/>
        </p:nvSpPr>
        <p:spPr>
          <a:xfrm>
            <a:off x="6167336" y="1758569"/>
            <a:ext cx="5710136" cy="4272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Todos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destinos</a:t>
            </a:r>
            <a:r>
              <a:rPr lang="en-US" sz="2000" dirty="0">
                <a:effectLst/>
              </a:rPr>
              <a:t> que </a:t>
            </a:r>
            <a:r>
              <a:rPr lang="en-US" sz="2000" dirty="0" err="1">
                <a:effectLst/>
              </a:rPr>
              <a:t>ingrese</a:t>
            </a:r>
            <a:r>
              <a:rPr lang="en-US" sz="2000" dirty="0" err="1"/>
              <a:t>n</a:t>
            </a:r>
            <a:r>
              <a:rPr lang="en-US" sz="2000" dirty="0"/>
              <a:t> </a:t>
            </a:r>
            <a:r>
              <a:rPr lang="en-US" sz="2000" dirty="0">
                <a:effectLst/>
              </a:rPr>
              <a:t>a la Red </a:t>
            </a:r>
            <a:r>
              <a:rPr lang="en-US" sz="2000" dirty="0" err="1">
                <a:effectLst/>
              </a:rPr>
              <a:t>durante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el</a:t>
            </a:r>
            <a:r>
              <a:rPr lang="en-US" sz="2000" dirty="0">
                <a:effectLst/>
              </a:rPr>
              <a:t> primer </a:t>
            </a:r>
            <a:r>
              <a:rPr lang="en-US" sz="2000" dirty="0" err="1">
                <a:effectLst/>
              </a:rPr>
              <a:t>año</a:t>
            </a:r>
            <a:r>
              <a:rPr lang="en-US" sz="2000" dirty="0">
                <a:effectLst/>
              </a:rPr>
              <a:t>, </a:t>
            </a:r>
            <a:r>
              <a:rPr lang="en-US" sz="2000" b="1" dirty="0" err="1">
                <a:effectLst/>
              </a:rPr>
              <a:t>estarán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exentos</a:t>
            </a:r>
            <a:r>
              <a:rPr lang="en-US" sz="2000" b="1" dirty="0">
                <a:effectLst/>
              </a:rPr>
              <a:t> del </a:t>
            </a:r>
            <a:r>
              <a:rPr lang="en-US" sz="2000" b="1" dirty="0" err="1">
                <a:effectLst/>
              </a:rPr>
              <a:t>pago</a:t>
            </a:r>
            <a:r>
              <a:rPr lang="en-US" sz="2000" b="1" dirty="0">
                <a:effectLst/>
              </a:rPr>
              <a:t> del primer </a:t>
            </a:r>
            <a:r>
              <a:rPr lang="en-US" sz="2000" b="1" dirty="0" err="1">
                <a:effectLst/>
              </a:rPr>
              <a:t>año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de </a:t>
            </a:r>
            <a:r>
              <a:rPr lang="en-US" sz="2000" dirty="0" err="1">
                <a:effectLst/>
              </a:rPr>
              <a:t>su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membresía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como</a:t>
            </a:r>
            <a:r>
              <a:rPr lang="en-US" sz="2000" dirty="0">
                <a:effectLst/>
              </a:rPr>
              <a:t> </a:t>
            </a:r>
            <a:r>
              <a:rPr lang="en-US" sz="2000" i="1" dirty="0" err="1">
                <a:effectLst/>
              </a:rPr>
              <a:t>Destino</a:t>
            </a:r>
            <a:r>
              <a:rPr lang="en-US" sz="2000" dirty="0">
                <a:effectLst/>
              </a:rPr>
              <a:t> </a:t>
            </a:r>
            <a:r>
              <a:rPr lang="en-US" sz="2000" i="1" dirty="0">
                <a:effectLst/>
              </a:rPr>
              <a:t>del </a:t>
            </a:r>
            <a:r>
              <a:rPr lang="en-US" sz="2000" i="1" dirty="0" err="1">
                <a:effectLst/>
              </a:rPr>
              <a:t>Futuro</a:t>
            </a:r>
            <a:r>
              <a:rPr lang="en-US" sz="2000" i="1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Los </a:t>
            </a:r>
            <a:r>
              <a:rPr lang="en-US" sz="2000" dirty="0" err="1">
                <a:effectLst/>
              </a:rPr>
              <a:t>destinos</a:t>
            </a:r>
            <a:r>
              <a:rPr lang="en-US" sz="2000" dirty="0">
                <a:effectLst/>
              </a:rPr>
              <a:t> con </a:t>
            </a:r>
            <a:r>
              <a:rPr lang="en-US" sz="2000" b="1" dirty="0" err="1">
                <a:effectLst/>
              </a:rPr>
              <a:t>certificaciones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reconocidas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por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el</a:t>
            </a:r>
            <a:r>
              <a:rPr lang="en-US" sz="2000" b="1" dirty="0">
                <a:effectLst/>
              </a:rPr>
              <a:t> GSTC </a:t>
            </a:r>
            <a:r>
              <a:rPr lang="en-US" sz="2000" dirty="0" err="1">
                <a:effectLst/>
              </a:rPr>
              <a:t>estarán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exentos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por</a:t>
            </a:r>
            <a:r>
              <a:rPr lang="en-US" sz="2000" dirty="0">
                <a:effectLst/>
              </a:rPr>
              <a:t> 2 </a:t>
            </a:r>
            <a:r>
              <a:rPr lang="en-US" sz="2000" dirty="0" err="1">
                <a:effectLst/>
              </a:rPr>
              <a:t>años</a:t>
            </a:r>
            <a:r>
              <a:rPr lang="en-US" sz="20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Los </a:t>
            </a:r>
            <a:r>
              <a:rPr lang="en-US" sz="2000" dirty="0" err="1"/>
              <a:t>destinos</a:t>
            </a:r>
            <a:r>
              <a:rPr lang="en-US" sz="2000" dirty="0"/>
              <a:t> con </a:t>
            </a:r>
            <a:r>
              <a:rPr lang="en-US" sz="2000" b="1" dirty="0" err="1"/>
              <a:t>Certificación</a:t>
            </a:r>
            <a:r>
              <a:rPr lang="en-US" sz="2000" b="1" dirty="0"/>
              <a:t> de </a:t>
            </a:r>
            <a:r>
              <a:rPr lang="en-US" sz="2000" b="1" dirty="0" err="1"/>
              <a:t>Destino</a:t>
            </a:r>
            <a:r>
              <a:rPr lang="en-US" sz="2000" b="1" dirty="0"/>
              <a:t> Turístico </a:t>
            </a:r>
            <a:r>
              <a:rPr lang="en-US" sz="2000" b="1" dirty="0" err="1"/>
              <a:t>Sostenible</a:t>
            </a:r>
            <a:r>
              <a:rPr lang="en-US" sz="2000" b="1" dirty="0"/>
              <a:t> TourCert</a:t>
            </a:r>
            <a:r>
              <a:rPr lang="en-US" sz="2000" dirty="0"/>
              <a:t> </a:t>
            </a:r>
            <a:r>
              <a:rPr lang="en-US" sz="2000" dirty="0" err="1"/>
              <a:t>estarán</a:t>
            </a:r>
            <a:r>
              <a:rPr lang="en-US" sz="2000" dirty="0"/>
              <a:t> </a:t>
            </a:r>
            <a:r>
              <a:rPr lang="en-US" sz="2000" dirty="0" err="1"/>
              <a:t>exentos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3 </a:t>
            </a:r>
            <a:r>
              <a:rPr lang="en-US" sz="2000" dirty="0" err="1"/>
              <a:t>años</a:t>
            </a:r>
            <a:r>
              <a:rPr lang="en-US" sz="2000" dirty="0"/>
              <a:t>.</a:t>
            </a:r>
            <a:endParaRPr lang="en-US" sz="20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La Red </a:t>
            </a:r>
            <a:r>
              <a:rPr lang="en-US" sz="2000" dirty="0" err="1">
                <a:effectLst/>
              </a:rPr>
              <a:t>Destinos</a:t>
            </a:r>
            <a:r>
              <a:rPr lang="en-US" sz="2000" dirty="0">
                <a:effectLst/>
              </a:rPr>
              <a:t> del </a:t>
            </a:r>
            <a:r>
              <a:rPr lang="en-US" sz="2000" dirty="0" err="1">
                <a:effectLst/>
              </a:rPr>
              <a:t>Futuro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arranca</a:t>
            </a:r>
            <a:r>
              <a:rPr lang="en-US" sz="2000" dirty="0">
                <a:effectLst/>
              </a:rPr>
              <a:t> con paso </a:t>
            </a:r>
            <a:r>
              <a:rPr lang="en-US" sz="2000" dirty="0" err="1">
                <a:effectLst/>
              </a:rPr>
              <a:t>firme</a:t>
            </a:r>
            <a:r>
              <a:rPr lang="en-US" sz="2000" dirty="0">
                <a:effectLst/>
              </a:rPr>
              <a:t> con un </a:t>
            </a:r>
            <a:r>
              <a:rPr lang="en-US" sz="2000" dirty="0" err="1">
                <a:effectLst/>
              </a:rPr>
              <a:t>grupo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destinos</a:t>
            </a:r>
            <a:r>
              <a:rPr lang="en-US" sz="2000" dirty="0">
                <a:effectLst/>
              </a:rPr>
              <a:t> </a:t>
            </a:r>
            <a:r>
              <a:rPr lang="en-US" sz="2000" dirty="0"/>
              <a:t>de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Latinoamérica</a:t>
            </a:r>
            <a:r>
              <a:rPr lang="en-US" sz="2000" dirty="0"/>
              <a:t> </a:t>
            </a:r>
            <a:r>
              <a:rPr lang="en-US" sz="2000" b="1" dirty="0" err="1">
                <a:effectLst/>
              </a:rPr>
              <a:t>comprometidos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con </a:t>
            </a:r>
            <a:r>
              <a:rPr lang="en-US" sz="2000" dirty="0" err="1">
                <a:effectLst/>
              </a:rPr>
              <a:t>el</a:t>
            </a:r>
            <a:r>
              <a:rPr lang="en-US" sz="2000" dirty="0">
                <a:effectLst/>
              </a:rPr>
              <a:t> </a:t>
            </a:r>
            <a:r>
              <a:rPr lang="en-US" sz="2000" i="1" dirty="0">
                <a:effectLst/>
              </a:rPr>
              <a:t>Turismo</a:t>
            </a:r>
            <a:r>
              <a:rPr lang="en-US" sz="2000" dirty="0">
                <a:effectLst/>
              </a:rPr>
              <a:t>, con la </a:t>
            </a:r>
            <a:r>
              <a:rPr lang="en-US" sz="2000" i="1" dirty="0">
                <a:effectLst/>
              </a:rPr>
              <a:t>Sostenibilidad </a:t>
            </a:r>
            <a:r>
              <a:rPr lang="en-US" sz="2000" dirty="0">
                <a:effectLst/>
              </a:rPr>
              <a:t>y con </a:t>
            </a:r>
            <a:r>
              <a:rPr lang="en-US" sz="2000" dirty="0" err="1">
                <a:effectLst/>
              </a:rPr>
              <a:t>el</a:t>
            </a:r>
            <a:r>
              <a:rPr lang="en-US" sz="2000" dirty="0">
                <a:effectLst/>
              </a:rPr>
              <a:t> </a:t>
            </a:r>
            <a:r>
              <a:rPr lang="en-US" sz="2000" i="1" dirty="0" err="1"/>
              <a:t>F</a:t>
            </a:r>
            <a:r>
              <a:rPr lang="en-US" sz="2000" i="1" dirty="0" err="1">
                <a:effectLst/>
              </a:rPr>
              <a:t>uturo</a:t>
            </a:r>
            <a:r>
              <a:rPr lang="en-US" sz="2000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- VÁLIDO DURANTE EL 2024 -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C382-E776-F2F8-73AC-516B58256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0" y="1104614"/>
            <a:ext cx="5949970" cy="4623126"/>
          </a:xfrm>
          <a:prstGeom prst="rect">
            <a:avLst/>
          </a:prstGeom>
        </p:spPr>
      </p:pic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B6F7F5F-4841-FB57-3887-53BACEC93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AFE69BAF-8ABE-5288-25BC-F30417486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23CFB21F-7063-951F-459A-14E2FE6D6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6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394749-1554-F641-132A-59445B99871E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¿QUIERES SER UNO DE NUESTROS ALIADOS?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649112-23CB-4C02-4BC3-9CC422F9494A}"/>
              </a:ext>
            </a:extLst>
          </p:cNvPr>
          <p:cNvSpPr txBox="1"/>
          <p:nvPr/>
        </p:nvSpPr>
        <p:spPr>
          <a:xfrm>
            <a:off x="640080" y="2872899"/>
            <a:ext cx="4474845" cy="300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700" b="1" dirty="0"/>
              <a:t>ALIADOS INSTITUCIONALES: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700" dirty="0" err="1"/>
              <a:t>Organizaciones</a:t>
            </a:r>
            <a:r>
              <a:rPr lang="en-US" sz="1700" dirty="0"/>
              <a:t> </a:t>
            </a:r>
            <a:r>
              <a:rPr lang="en-US" sz="1700" dirty="0" err="1"/>
              <a:t>públicas</a:t>
            </a:r>
            <a:r>
              <a:rPr lang="en-US" sz="1700" dirty="0"/>
              <a:t>, </a:t>
            </a:r>
            <a:r>
              <a:rPr lang="en-US" sz="1700" dirty="0" err="1"/>
              <a:t>privadas</a:t>
            </a:r>
            <a:r>
              <a:rPr lang="en-US" sz="1700" dirty="0"/>
              <a:t> y no </a:t>
            </a:r>
            <a:r>
              <a:rPr lang="en-US" sz="1700" dirty="0" err="1"/>
              <a:t>gubernamentales</a:t>
            </a:r>
            <a:r>
              <a:rPr lang="en-US" sz="1700" dirty="0"/>
              <a:t>, que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 </a:t>
            </a:r>
            <a:r>
              <a:rPr lang="en-US" sz="1700" dirty="0" err="1"/>
              <a:t>ámbito</a:t>
            </a:r>
            <a:r>
              <a:rPr lang="en-US" sz="1700" dirty="0"/>
              <a:t> de </a:t>
            </a:r>
            <a:r>
              <a:rPr lang="en-US" sz="1700" dirty="0" err="1"/>
              <a:t>acción</a:t>
            </a:r>
            <a:r>
              <a:rPr lang="en-US" sz="1700" dirty="0"/>
              <a:t>,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aportar</a:t>
            </a:r>
            <a:r>
              <a:rPr lang="en-US" sz="1700" dirty="0"/>
              <a:t> </a:t>
            </a:r>
            <a:r>
              <a:rPr lang="en-US" sz="1700" dirty="0" err="1"/>
              <a:t>recursos</a:t>
            </a:r>
            <a:r>
              <a:rPr lang="en-US" sz="1700" dirty="0"/>
              <a:t> </a:t>
            </a:r>
            <a:r>
              <a:rPr lang="en-US" sz="1700" dirty="0" err="1"/>
              <a:t>técnicos</a:t>
            </a:r>
            <a:r>
              <a:rPr lang="en-US" sz="1700" dirty="0"/>
              <a:t> y </a:t>
            </a:r>
            <a:r>
              <a:rPr lang="en-US" sz="1700" dirty="0" err="1"/>
              <a:t>financieros</a:t>
            </a:r>
            <a:r>
              <a:rPr lang="en-US" sz="1700" dirty="0"/>
              <a:t> a la Red.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700" b="1" dirty="0">
                <a:effectLst/>
              </a:rPr>
              <a:t>ALIADOS PROFESIONALES: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700" dirty="0"/>
              <a:t>Personas con </a:t>
            </a:r>
            <a:r>
              <a:rPr lang="en-US" sz="1700" dirty="0" err="1"/>
              <a:t>conocimientos</a:t>
            </a:r>
            <a:r>
              <a:rPr lang="en-US" sz="1700" dirty="0"/>
              <a:t> y </a:t>
            </a:r>
            <a:r>
              <a:rPr lang="en-US" sz="1700" dirty="0" err="1"/>
              <a:t>habilidades</a:t>
            </a:r>
            <a:r>
              <a:rPr lang="en-US" sz="1700" dirty="0"/>
              <a:t> </a:t>
            </a:r>
            <a:r>
              <a:rPr lang="en-US" sz="1700" dirty="0" err="1"/>
              <a:t>relevantes</a:t>
            </a:r>
            <a:r>
              <a:rPr lang="en-US" sz="1700" dirty="0"/>
              <a:t>, que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aportar</a:t>
            </a:r>
            <a:r>
              <a:rPr lang="en-US" sz="1700" dirty="0"/>
              <a:t> valor al </a:t>
            </a:r>
            <a:r>
              <a:rPr lang="en-US" sz="1700" dirty="0" err="1"/>
              <a:t>desarrollo</a:t>
            </a:r>
            <a:r>
              <a:rPr lang="en-US" sz="1700" dirty="0"/>
              <a:t> y </a:t>
            </a:r>
            <a:r>
              <a:rPr lang="en-US" sz="1700" dirty="0" err="1"/>
              <a:t>fortalecimiento</a:t>
            </a:r>
            <a:r>
              <a:rPr lang="en-US" sz="1700" dirty="0"/>
              <a:t> de la Red.</a:t>
            </a:r>
            <a:endParaRPr lang="en-US" sz="1700" dirty="0">
              <a:effectLst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7665293-AB4D-2C3C-CB1D-E449F5E94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r="1418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BE22FC6-B2D6-3720-BB0A-BF8991F8F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55" y="6261644"/>
            <a:ext cx="833837" cy="370402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EE27F49-D341-57AA-9615-11B59BAD4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558"/>
            <a:ext cx="1782250" cy="754879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E80EAA2-4817-3721-AF4E-D9C1D18E7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19" y="6137119"/>
            <a:ext cx="1782250" cy="605628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0B658576-D26F-4046-2068-911F73331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11" y="6233018"/>
            <a:ext cx="1101478" cy="39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ED116A4-C241-56FE-45D1-C6C4DA105828}"/>
              </a:ext>
            </a:extLst>
          </p:cNvPr>
          <p:cNvSpPr txBox="1"/>
          <p:nvPr/>
        </p:nvSpPr>
        <p:spPr>
          <a:xfrm>
            <a:off x="1157587" y="3029697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¡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 INVITAMOS A SER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PARTE DE NUESTRA RED</a:t>
            </a:r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A3C6E4-81F5-8272-5E4B-2F4D6E64140C}"/>
              </a:ext>
            </a:extLst>
          </p:cNvPr>
          <p:cNvSpPr txBox="1"/>
          <p:nvPr/>
        </p:nvSpPr>
        <p:spPr>
          <a:xfrm>
            <a:off x="3760184" y="5932184"/>
            <a:ext cx="5315719" cy="47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61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info@destinosdelfuturo.com</a:t>
            </a:r>
          </a:p>
        </p:txBody>
      </p:sp>
      <p:pic>
        <p:nvPicPr>
          <p:cNvPr id="9" name="Imagen 8" descr="Código QR&#10;&#10;Descripción generada automáticamente">
            <a:extLst>
              <a:ext uri="{FF2B5EF4-FFF2-40B4-BE49-F238E27FC236}">
                <a16:creationId xmlns:a16="http://schemas.microsoft.com/office/drawing/2014/main" id="{0E9C59AC-B572-DCE5-FB46-32D9136B6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" y="4888180"/>
            <a:ext cx="1696321" cy="169632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57F315A-3220-6FAD-5389-FB123A8187D2}"/>
              </a:ext>
            </a:extLst>
          </p:cNvPr>
          <p:cNvSpPr txBox="1"/>
          <p:nvPr/>
        </p:nvSpPr>
        <p:spPr>
          <a:xfrm>
            <a:off x="3762398" y="4957851"/>
            <a:ext cx="5315719" cy="711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C618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destinosdelfuturo.com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E89BABE0-66EA-4C07-DCC1-9C6EED5B7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61" y="5937314"/>
            <a:ext cx="530843" cy="405826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CBEC210A-B195-B2B6-1763-E434540A2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83" y="5041094"/>
            <a:ext cx="586791" cy="541067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49453FBC-D9CB-2E55-B654-0C10502EC789}"/>
              </a:ext>
            </a:extLst>
          </p:cNvPr>
          <p:cNvGrpSpPr/>
          <p:nvPr/>
        </p:nvGrpSpPr>
        <p:grpSpPr>
          <a:xfrm>
            <a:off x="10453589" y="4951380"/>
            <a:ext cx="1346055" cy="1442296"/>
            <a:chOff x="10453589" y="4951380"/>
            <a:chExt cx="1346055" cy="1442296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84A50700-3796-2DD8-D739-EA89E2426BB6}"/>
                </a:ext>
              </a:extLst>
            </p:cNvPr>
            <p:cNvSpPr/>
            <p:nvPr/>
          </p:nvSpPr>
          <p:spPr>
            <a:xfrm>
              <a:off x="10453589" y="4961107"/>
              <a:ext cx="1346055" cy="143256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618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4935E6D-B443-30C7-0460-5DAD4A1ADD54}"/>
                </a:ext>
              </a:extLst>
            </p:cNvPr>
            <p:cNvSpPr txBox="1"/>
            <p:nvPr/>
          </p:nvSpPr>
          <p:spPr>
            <a:xfrm>
              <a:off x="10473045" y="4951380"/>
              <a:ext cx="1307150" cy="7594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Síguenos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4" name="Imagen 23" descr="Icono&#10;&#10;Descripción generada automáticamente">
              <a:extLst>
                <a:ext uri="{FF2B5EF4-FFF2-40B4-BE49-F238E27FC236}">
                  <a16:creationId xmlns:a16="http://schemas.microsoft.com/office/drawing/2014/main" id="{7CF256B1-87F2-B38B-70F5-E6187403F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0" t="9534" r="8345" b="12022"/>
            <a:stretch/>
          </p:blipFill>
          <p:spPr>
            <a:xfrm>
              <a:off x="10554505" y="5710822"/>
              <a:ext cx="578845" cy="583678"/>
            </a:xfrm>
            <a:prstGeom prst="rect">
              <a:avLst/>
            </a:prstGeom>
          </p:spPr>
        </p:pic>
        <p:pic>
          <p:nvPicPr>
            <p:cNvPr id="26" name="Imagen 25" descr="Un dibujo con letras&#10;&#10;Descripción generada automáticamente con confianza media">
              <a:extLst>
                <a:ext uri="{FF2B5EF4-FFF2-40B4-BE49-F238E27FC236}">
                  <a16:creationId xmlns:a16="http://schemas.microsoft.com/office/drawing/2014/main" id="{7FADAB03-64B6-5707-D16F-83E765611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893" y="5789179"/>
              <a:ext cx="432840" cy="432840"/>
            </a:xfrm>
            <a:prstGeom prst="rect">
              <a:avLst/>
            </a:prstGeom>
          </p:spPr>
        </p:pic>
      </p:grpSp>
      <p:pic>
        <p:nvPicPr>
          <p:cNvPr id="28" name="Imagen 27" descr="Logotipo&#10;&#10;Descripción generada automáticamente">
            <a:extLst>
              <a:ext uri="{FF2B5EF4-FFF2-40B4-BE49-F238E27FC236}">
                <a16:creationId xmlns:a16="http://schemas.microsoft.com/office/drawing/2014/main" id="{D14B5D6B-64E9-4983-8F45-14E243E31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2" y="623722"/>
            <a:ext cx="10181295" cy="169632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A8C8107-E942-3D47-EB87-E110C81D7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650" y="4157204"/>
            <a:ext cx="10622620" cy="2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5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82FAF67A-43F8-C14D-45E8-01EDF877F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54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1" name="Imagen 10" descr="Un grupo de personas en un salón de clases&#10;&#10;Descripción generada automáticamente">
            <a:extLst>
              <a:ext uri="{FF2B5EF4-FFF2-40B4-BE49-F238E27FC236}">
                <a16:creationId xmlns:a16="http://schemas.microsoft.com/office/drawing/2014/main" id="{1AED52BA-02D4-DA0C-9595-60680D136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3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8" name="Freeform: Shape 2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F9CCA5-E761-BBA7-253C-CC617E97049E}"/>
              </a:ext>
            </a:extLst>
          </p:cNvPr>
          <p:cNvSpPr txBox="1"/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NUESTRA HISTORIA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8ED0225-6877-D013-7E81-834E0E2595D3}"/>
              </a:ext>
            </a:extLst>
          </p:cNvPr>
          <p:cNvSpPr txBox="1"/>
          <p:nvPr/>
        </p:nvSpPr>
        <p:spPr>
          <a:xfrm>
            <a:off x="448056" y="2454243"/>
            <a:ext cx="5193987" cy="37152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 Red se </a:t>
            </a:r>
            <a:r>
              <a:rPr lang="en-US" sz="2000" dirty="0" err="1"/>
              <a:t>lanzó</a:t>
            </a:r>
            <a:r>
              <a:rPr lang="en-US" sz="2000" dirty="0"/>
              <a:t> </a:t>
            </a:r>
            <a:r>
              <a:rPr lang="en-US" sz="2000" dirty="0" err="1"/>
              <a:t>durante</a:t>
            </a:r>
            <a:r>
              <a:rPr lang="en-US" sz="2000" dirty="0"/>
              <a:t> la </a:t>
            </a:r>
            <a:r>
              <a:rPr lang="en-US" sz="2000" dirty="0" err="1"/>
              <a:t>Conferencia</a:t>
            </a:r>
            <a:r>
              <a:rPr lang="en-US" sz="2000" dirty="0"/>
              <a:t> Internacional de </a:t>
            </a:r>
            <a:r>
              <a:rPr lang="en-US" sz="2000" dirty="0" err="1"/>
              <a:t>Destinos</a:t>
            </a:r>
            <a:r>
              <a:rPr lang="en-US" sz="2000" dirty="0"/>
              <a:t> del </a:t>
            </a:r>
            <a:r>
              <a:rPr lang="en-US" sz="2000" dirty="0" err="1"/>
              <a:t>Futuro</a:t>
            </a:r>
            <a:r>
              <a:rPr lang="en-US" sz="2000" dirty="0"/>
              <a:t>, </a:t>
            </a:r>
            <a:r>
              <a:rPr lang="en-US" sz="2000" dirty="0" err="1"/>
              <a:t>celebrada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26 y 27 de </a:t>
            </a:r>
            <a:r>
              <a:rPr lang="en-US" sz="2000" dirty="0" err="1"/>
              <a:t>octubre</a:t>
            </a:r>
            <a:r>
              <a:rPr lang="en-US" sz="2000" dirty="0"/>
              <a:t> de 2022, </a:t>
            </a:r>
            <a:r>
              <a:rPr lang="en-US" sz="2000" dirty="0" err="1"/>
              <a:t>en</a:t>
            </a:r>
            <a:r>
              <a:rPr lang="en-US" sz="2000" dirty="0"/>
              <a:t> República Dominicana, </a:t>
            </a:r>
            <a:r>
              <a:rPr lang="en-US" sz="2000" dirty="0" err="1"/>
              <a:t>auspiciada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la ONU y TourCert. A la </a:t>
            </a:r>
            <a:r>
              <a:rPr lang="en-US" sz="2000" dirty="0" err="1"/>
              <a:t>iniciativa</a:t>
            </a:r>
            <a:r>
              <a:rPr lang="en-US" sz="2000" dirty="0"/>
              <a:t> se </a:t>
            </a:r>
            <a:r>
              <a:rPr lang="en-US" sz="2000" dirty="0" err="1"/>
              <a:t>sumaron</a:t>
            </a:r>
            <a:r>
              <a:rPr lang="en-US" sz="2000" dirty="0"/>
              <a:t> </a:t>
            </a:r>
            <a:r>
              <a:rPr lang="en-US" sz="2000" dirty="0" err="1"/>
              <a:t>destinos</a:t>
            </a:r>
            <a:r>
              <a:rPr lang="en-US" sz="2000" dirty="0"/>
              <a:t> de Perú, Ecuador, Colombia, Chile, Costa Rica y República Dominicana.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 Red es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iniciativa</a:t>
            </a:r>
            <a:r>
              <a:rPr lang="en-US" sz="2000" dirty="0"/>
              <a:t> </a:t>
            </a:r>
            <a:r>
              <a:rPr lang="en-US" sz="2000" dirty="0" err="1"/>
              <a:t>conjunta</a:t>
            </a:r>
            <a:r>
              <a:rPr lang="en-US" sz="2000" dirty="0"/>
              <a:t> entre TourCert y GSTC,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marco</a:t>
            </a:r>
            <a:r>
              <a:rPr lang="en-US" sz="2000" dirty="0"/>
              <a:t> del </a:t>
            </a:r>
            <a:r>
              <a:rPr lang="en-US" sz="2000" dirty="0" err="1"/>
              <a:t>proyecto</a:t>
            </a:r>
            <a:r>
              <a:rPr lang="en-US" sz="2000" dirty="0"/>
              <a:t> global ‘Tourism Impact Alliance’, con </a:t>
            </a:r>
            <a:r>
              <a:rPr lang="en-US" sz="2000" dirty="0" err="1"/>
              <a:t>apoyo</a:t>
            </a:r>
            <a:r>
              <a:rPr lang="en-US" sz="2000" dirty="0"/>
              <a:t> </a:t>
            </a:r>
            <a:r>
              <a:rPr lang="en-US" sz="2000" dirty="0" err="1"/>
              <a:t>financiero</a:t>
            </a:r>
            <a:r>
              <a:rPr lang="en-US" sz="2000" dirty="0"/>
              <a:t> de la Cooperación </a:t>
            </a:r>
            <a:r>
              <a:rPr lang="en-US" sz="2000" dirty="0" err="1"/>
              <a:t>Suiza</a:t>
            </a:r>
            <a:r>
              <a:rPr lang="en-US" sz="2000" dirty="0"/>
              <a:t> y la Cooperación Alemana.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1C12B4B-2B6C-62A0-29C3-4078A40C3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534FC91-24F6-60D6-B751-A03B474D7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FDFF15C0-B6D3-BABC-18BE-5D10D2596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8F9CCA5-E761-BBA7-253C-CC617E97049E}"/>
              </a:ext>
            </a:extLst>
          </p:cNvPr>
          <p:cNvSpPr txBox="1"/>
          <p:nvPr/>
        </p:nvSpPr>
        <p:spPr>
          <a:xfrm>
            <a:off x="6417733" y="490537"/>
            <a:ext cx="5291663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NUESTRA VISIÓN</a:t>
            </a:r>
          </a:p>
        </p:txBody>
      </p:sp>
      <p:pic>
        <p:nvPicPr>
          <p:cNvPr id="9" name="Imagen 8" descr="Imagen que contiene persona, colorido, sostener, niño&#10;&#10;Descripción generada automáticamente">
            <a:extLst>
              <a:ext uri="{FF2B5EF4-FFF2-40B4-BE49-F238E27FC236}">
                <a16:creationId xmlns:a16="http://schemas.microsoft.com/office/drawing/2014/main" id="{3ADF5D2B-34C7-3CE3-1BD5-43557F0C9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2758" b="-3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ED0225-6877-D013-7E81-834E0E2595D3}"/>
              </a:ext>
            </a:extLst>
          </p:cNvPr>
          <p:cNvSpPr txBox="1"/>
          <p:nvPr/>
        </p:nvSpPr>
        <p:spPr>
          <a:xfrm>
            <a:off x="6417734" y="2507606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 err="1"/>
              <a:t>Queremos</a:t>
            </a:r>
            <a:r>
              <a:rPr lang="en-US" sz="2000" dirty="0"/>
              <a:t> ser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organización</a:t>
            </a:r>
            <a:r>
              <a:rPr lang="en-US" sz="2000" dirty="0"/>
              <a:t> </a:t>
            </a:r>
            <a:r>
              <a:rPr lang="en-US" sz="2000" dirty="0" err="1"/>
              <a:t>líder</a:t>
            </a:r>
            <a:r>
              <a:rPr lang="en-US" sz="2000" dirty="0"/>
              <a:t> a </a:t>
            </a:r>
            <a:r>
              <a:rPr lang="en-US" sz="2000" dirty="0" err="1"/>
              <a:t>nivel</a:t>
            </a:r>
            <a:r>
              <a:rPr lang="en-US" sz="2000" dirty="0"/>
              <a:t> continental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espacio</a:t>
            </a:r>
            <a:r>
              <a:rPr lang="en-US" sz="2000" dirty="0"/>
              <a:t> de </a:t>
            </a:r>
            <a:r>
              <a:rPr lang="en-US" sz="2000" dirty="0" err="1"/>
              <a:t>participación</a:t>
            </a:r>
            <a:r>
              <a:rPr lang="en-US" sz="2000" dirty="0"/>
              <a:t> y </a:t>
            </a:r>
            <a:r>
              <a:rPr lang="en-US" sz="2000" dirty="0" err="1"/>
              <a:t>transformación</a:t>
            </a:r>
            <a:r>
              <a:rPr lang="en-US" sz="2000" dirty="0"/>
              <a:t> que </a:t>
            </a:r>
            <a:r>
              <a:rPr lang="en-US" sz="2000" dirty="0" err="1"/>
              <a:t>revaloriza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territorios</a:t>
            </a:r>
            <a:r>
              <a:rPr lang="en-US" sz="2000" dirty="0"/>
              <a:t>, las </a:t>
            </a:r>
            <a:r>
              <a:rPr lang="en-US" sz="2000" dirty="0" err="1"/>
              <a:t>culturas</a:t>
            </a:r>
            <a:r>
              <a:rPr lang="en-US" sz="2000" dirty="0"/>
              <a:t>,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activos</a:t>
            </a:r>
            <a:r>
              <a:rPr lang="en-US" sz="2000" dirty="0"/>
              <a:t> naturales y las </a:t>
            </a:r>
            <a:r>
              <a:rPr lang="en-US" sz="2000" dirty="0" err="1"/>
              <a:t>economías</a:t>
            </a:r>
            <a:r>
              <a:rPr lang="en-US" sz="2000" dirty="0"/>
              <a:t> locales, </a:t>
            </a:r>
            <a:r>
              <a:rPr lang="en-US" sz="2000" dirty="0" err="1"/>
              <a:t>apoyando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desarrollo</a:t>
            </a:r>
            <a:r>
              <a:rPr lang="en-US" sz="2000" dirty="0"/>
              <a:t> de </a:t>
            </a:r>
            <a:r>
              <a:rPr lang="en-US" sz="2000" dirty="0" err="1"/>
              <a:t>políticas</a:t>
            </a:r>
            <a:r>
              <a:rPr lang="en-US" sz="2000" dirty="0"/>
              <a:t> </a:t>
            </a:r>
            <a:r>
              <a:rPr lang="en-US" sz="2000" dirty="0" err="1"/>
              <a:t>públicas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turismo </a:t>
            </a:r>
            <a:r>
              <a:rPr lang="en-US" sz="2000" dirty="0" err="1"/>
              <a:t>sostenible</a:t>
            </a:r>
            <a:r>
              <a:rPr lang="en-US" sz="2000" dirty="0"/>
              <a:t>.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C9F8B3A-5A2C-7109-2DE2-4C71C99B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A0EB557-79D2-3908-8F19-007BC8E6D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A3574084-9084-ACCF-6821-2C5D5CB57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6DF4195-23B8-D56A-1C34-2F61C1CB2493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SISTEMA DE GESTIÓN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E947FE-CA77-67A8-9FE3-3A84DE070F91}"/>
              </a:ext>
            </a:extLst>
          </p:cNvPr>
          <p:cNvSpPr txBox="1"/>
          <p:nvPr/>
        </p:nvSpPr>
        <p:spPr>
          <a:xfrm>
            <a:off x="262648" y="2872899"/>
            <a:ext cx="4746034" cy="3093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Los </a:t>
            </a:r>
            <a:r>
              <a:rPr lang="en-US" sz="2000" dirty="0" err="1"/>
              <a:t>destinos</a:t>
            </a:r>
            <a:r>
              <a:rPr lang="en-US" sz="2000" dirty="0"/>
              <a:t> </a:t>
            </a:r>
            <a:r>
              <a:rPr lang="en-US" sz="2000" dirty="0" err="1"/>
              <a:t>turísticos</a:t>
            </a:r>
            <a:r>
              <a:rPr lang="en-US" sz="2000" dirty="0"/>
              <a:t> de América Latina y </a:t>
            </a:r>
            <a:r>
              <a:rPr lang="en-US" sz="2000" dirty="0" err="1"/>
              <a:t>el</a:t>
            </a:r>
            <a:r>
              <a:rPr lang="en-US" sz="2000" dirty="0"/>
              <a:t> Caribe </a:t>
            </a:r>
            <a:r>
              <a:rPr lang="en-US" sz="2000" b="1" dirty="0" err="1"/>
              <a:t>juntos</a:t>
            </a:r>
            <a:r>
              <a:rPr lang="en-US" sz="2000" b="1" dirty="0"/>
              <a:t> </a:t>
            </a:r>
            <a:r>
              <a:rPr lang="en-US" sz="2000" b="1" dirty="0" err="1"/>
              <a:t>hacia</a:t>
            </a:r>
            <a:r>
              <a:rPr lang="en-US" sz="2000" b="1" dirty="0"/>
              <a:t> la Sostenibilidad!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Únete</a:t>
            </a:r>
            <a:r>
              <a:rPr lang="en-US" sz="2000" dirty="0"/>
              <a:t> a </a:t>
            </a:r>
            <a:r>
              <a:rPr lang="en-US" sz="2000" dirty="0" err="1"/>
              <a:t>través</a:t>
            </a:r>
            <a:r>
              <a:rPr lang="en-US" sz="2000" dirty="0"/>
              <a:t> de un </a:t>
            </a:r>
            <a:r>
              <a:rPr lang="en-US" sz="2000" dirty="0" err="1"/>
              <a:t>sencillo</a:t>
            </a:r>
            <a:r>
              <a:rPr lang="en-US" sz="2000" dirty="0"/>
              <a:t> </a:t>
            </a:r>
            <a:r>
              <a:rPr lang="en-US" sz="2000" dirty="0" err="1"/>
              <a:t>procedimiento</a:t>
            </a:r>
            <a:r>
              <a:rPr lang="en-US" sz="2000" dirty="0"/>
              <a:t> para ser </a:t>
            </a:r>
            <a:r>
              <a:rPr lang="en-US" sz="2000" dirty="0" err="1"/>
              <a:t>parte</a:t>
            </a:r>
            <a:r>
              <a:rPr lang="en-US" sz="2000" dirty="0"/>
              <a:t> de la Red </a:t>
            </a:r>
            <a:r>
              <a:rPr lang="en-US" sz="2000" b="1" dirty="0" err="1"/>
              <a:t>Destinos</a:t>
            </a:r>
            <a:r>
              <a:rPr lang="en-US" sz="2000" b="1" dirty="0"/>
              <a:t> del </a:t>
            </a:r>
            <a:r>
              <a:rPr lang="en-US" sz="2000" b="1" dirty="0" err="1"/>
              <a:t>Futuro</a:t>
            </a:r>
            <a:r>
              <a:rPr lang="en-US" sz="2000" b="1" dirty="0"/>
              <a:t>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Accede a </a:t>
            </a:r>
            <a:r>
              <a:rPr lang="en-US" sz="2000" b="1" dirty="0" err="1"/>
              <a:t>múltiples</a:t>
            </a:r>
            <a:r>
              <a:rPr lang="en-US" sz="2000" b="1" dirty="0"/>
              <a:t> </a:t>
            </a:r>
            <a:r>
              <a:rPr lang="en-US" sz="2000" b="1" dirty="0" err="1"/>
              <a:t>beneficios</a:t>
            </a:r>
            <a:r>
              <a:rPr lang="en-US" sz="2000" dirty="0"/>
              <a:t> con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membresía</a:t>
            </a:r>
            <a:r>
              <a:rPr lang="en-US" sz="2000" dirty="0"/>
              <a:t>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Conviértete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un </a:t>
            </a:r>
            <a:r>
              <a:rPr lang="en-US" sz="2000" b="1" dirty="0" err="1"/>
              <a:t>destino</a:t>
            </a:r>
            <a:r>
              <a:rPr lang="en-US" sz="2000" b="1" dirty="0"/>
              <a:t> </a:t>
            </a:r>
            <a:r>
              <a:rPr lang="en-US" sz="2000" b="1" dirty="0" err="1"/>
              <a:t>referente</a:t>
            </a:r>
            <a:r>
              <a:rPr lang="en-US" sz="2000" b="1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región</a:t>
            </a:r>
            <a:r>
              <a:rPr lang="en-US" sz="2000" dirty="0"/>
              <a:t> y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mundo</a:t>
            </a:r>
            <a:r>
              <a:rPr lang="en-US" sz="2000" dirty="0"/>
              <a:t>!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A6CA9E1-519C-5DA0-440C-F7D8B3C78238}"/>
              </a:ext>
            </a:extLst>
          </p:cNvPr>
          <p:cNvGrpSpPr/>
          <p:nvPr/>
        </p:nvGrpSpPr>
        <p:grpSpPr>
          <a:xfrm>
            <a:off x="5008683" y="10"/>
            <a:ext cx="7181794" cy="6857990"/>
            <a:chOff x="5008683" y="10"/>
            <a:chExt cx="7181794" cy="6857990"/>
          </a:xfrm>
        </p:grpSpPr>
        <p:pic>
          <p:nvPicPr>
            <p:cNvPr id="9" name="Imagen 8" descr="Imagen de la pantalla de un video juego&#10;&#10;Descripción generada automáticamente con confianza baja">
              <a:extLst>
                <a:ext uri="{FF2B5EF4-FFF2-40B4-BE49-F238E27FC236}">
                  <a16:creationId xmlns:a16="http://schemas.microsoft.com/office/drawing/2014/main" id="{553E33DD-38D3-1D47-125D-95D9B5608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"/>
            <a:stretch/>
          </p:blipFill>
          <p:spPr>
            <a:xfrm>
              <a:off x="5311702" y="10"/>
              <a:ext cx="6878775" cy="6857990"/>
            </a:xfrm>
            <a:custGeom>
              <a:avLst/>
              <a:gdLst/>
              <a:ahLst/>
              <a:cxnLst/>
              <a:rect l="l" t="t" r="r" b="b"/>
              <a:pathLst>
                <a:path w="6878775" h="6858000">
                  <a:moveTo>
                    <a:pt x="1102973" y="0"/>
                  </a:moveTo>
                  <a:lnTo>
                    <a:pt x="1160688" y="0"/>
                  </a:lnTo>
                  <a:lnTo>
                    <a:pt x="983189" y="331786"/>
                  </a:lnTo>
                  <a:cubicBezTo>
                    <a:pt x="914866" y="469145"/>
                    <a:pt x="850355" y="608712"/>
                    <a:pt x="789261" y="750263"/>
                  </a:cubicBezTo>
                  <a:cubicBezTo>
                    <a:pt x="774307" y="784928"/>
                    <a:pt x="759992" y="819849"/>
                    <a:pt x="745295" y="854514"/>
                  </a:cubicBezTo>
                  <a:cubicBezTo>
                    <a:pt x="756682" y="845393"/>
                    <a:pt x="765489" y="833492"/>
                    <a:pt x="770857" y="819975"/>
                  </a:cubicBezTo>
                  <a:cubicBezTo>
                    <a:pt x="879943" y="589569"/>
                    <a:pt x="999605" y="365513"/>
                    <a:pt x="1131329" y="148742"/>
                  </a:cubicBezTo>
                  <a:lnTo>
                    <a:pt x="1227589" y="0"/>
                  </a:lnTo>
                  <a:lnTo>
                    <a:pt x="6878775" y="0"/>
                  </a:lnTo>
                  <a:lnTo>
                    <a:pt x="6878775" y="6858000"/>
                  </a:lnTo>
                  <a:lnTo>
                    <a:pt x="713521" y="6858000"/>
                  </a:lnTo>
                  <a:lnTo>
                    <a:pt x="625642" y="6670527"/>
                  </a:lnTo>
                  <a:cubicBezTo>
                    <a:pt x="507232" y="6398531"/>
                    <a:pt x="403083" y="6118381"/>
                    <a:pt x="312785" y="5830359"/>
                  </a:cubicBezTo>
                  <a:cubicBezTo>
                    <a:pt x="278149" y="5719759"/>
                    <a:pt x="248879" y="5607635"/>
                    <a:pt x="212198" y="5480401"/>
                  </a:cubicBezTo>
                  <a:cubicBezTo>
                    <a:pt x="212208" y="5491601"/>
                    <a:pt x="212803" y="5502788"/>
                    <a:pt x="213988" y="5513923"/>
                  </a:cubicBezTo>
                  <a:cubicBezTo>
                    <a:pt x="264089" y="5723695"/>
                    <a:pt x="307290" y="5935370"/>
                    <a:pt x="365826" y="6142729"/>
                  </a:cubicBezTo>
                  <a:cubicBezTo>
                    <a:pt x="433152" y="6380817"/>
                    <a:pt x="510068" y="6614016"/>
                    <a:pt x="597975" y="6841549"/>
                  </a:cubicBezTo>
                  <a:lnTo>
                    <a:pt x="604824" y="6858000"/>
                  </a:lnTo>
                  <a:lnTo>
                    <a:pt x="552056" y="6858000"/>
                  </a:lnTo>
                  <a:lnTo>
                    <a:pt x="539576" y="6828295"/>
                  </a:lnTo>
                  <a:cubicBezTo>
                    <a:pt x="380597" y="6414594"/>
                    <a:pt x="260223" y="5988893"/>
                    <a:pt x="171555" y="5552906"/>
                  </a:cubicBezTo>
                  <a:cubicBezTo>
                    <a:pt x="91163" y="5157998"/>
                    <a:pt x="43746" y="4758899"/>
                    <a:pt x="12305" y="4357388"/>
                  </a:cubicBezTo>
                  <a:cubicBezTo>
                    <a:pt x="-14281" y="4013908"/>
                    <a:pt x="4507" y="3672965"/>
                    <a:pt x="46684" y="3331516"/>
                  </a:cubicBezTo>
                  <a:cubicBezTo>
                    <a:pt x="127203" y="2664286"/>
                    <a:pt x="277819" y="2007265"/>
                    <a:pt x="496065" y="1371196"/>
                  </a:cubicBezTo>
                  <a:cubicBezTo>
                    <a:pt x="636273" y="966066"/>
                    <a:pt x="800445" y="573253"/>
                    <a:pt x="995723" y="196614"/>
                  </a:cubicBezTo>
                  <a:close/>
                </a:path>
              </a:pathLst>
            </a:custGeom>
          </p:spPr>
        </p:pic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CE646D62-8EA1-B126-1B53-2346A3A4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683" y="2062497"/>
              <a:ext cx="4358828" cy="726231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33E8BAA-84D3-F469-1E4D-3A1E830DB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1141F2C4-68CC-76F4-B74B-025E7CA08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E0D5D4B-9A5F-B7E5-E739-7F2CDA57C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DDC44A-D98E-5BBE-37B4-5B26E5ECD274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MEMBRESÍA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D75D01-7457-F835-6E3C-5FCDCEF84503}"/>
              </a:ext>
            </a:extLst>
          </p:cNvPr>
          <p:cNvSpPr txBox="1"/>
          <p:nvPr/>
        </p:nvSpPr>
        <p:spPr>
          <a:xfrm>
            <a:off x="603114" y="2071987"/>
            <a:ext cx="573932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s-ES" sz="2800" dirty="0"/>
          </a:p>
          <a:p>
            <a:pPr>
              <a:spcAft>
                <a:spcPts val="600"/>
              </a:spcAft>
            </a:pPr>
            <a:r>
              <a:rPr lang="es-ES" sz="2800" dirty="0"/>
              <a:t>La forma visible de nuestro sistema de gestión es la </a:t>
            </a:r>
            <a:r>
              <a:rPr lang="es-ES" sz="2800" i="1" dirty="0"/>
              <a:t>MEMBRESÍA</a:t>
            </a:r>
            <a:r>
              <a:rPr lang="es-ES" sz="2800" dirty="0"/>
              <a:t>. Para ser parte de la Red Destinos del Futuro, debes aplicar como destino, y nuestro Consejo Técnico evaluará tu aceptación y membresía en la red.</a:t>
            </a:r>
          </a:p>
          <a:p>
            <a:pPr>
              <a:spcAft>
                <a:spcPts val="600"/>
              </a:spcAft>
            </a:pPr>
            <a:endParaRPr lang="es-EC" sz="28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217F61F-C144-91D5-6339-1EBAF0A1F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645108"/>
              </p:ext>
            </p:extLst>
          </p:nvPr>
        </p:nvGraphicFramePr>
        <p:xfrm>
          <a:off x="5803276" y="1971925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D01907-56FB-B4F8-8C87-7064E6233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D629301A-C40F-38C8-9F81-E5EBEA2DFB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CCE112E8-BE90-021F-BB3A-F62C3954A9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9AEE335-5A36-44B2-38E9-F074A5F5A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" r="23298" b="82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AFB724-C5A8-A9E4-3097-BEBC22A32C4E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¿QUÉ 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NECESITO</a:t>
            </a:r>
            <a:r>
              <a:rPr lang="en-US" sz="4400" b="1" dirty="0">
                <a:latin typeface="+mj-lt"/>
                <a:ea typeface="+mj-ea"/>
                <a:cs typeface="+mj-cs"/>
              </a:rPr>
              <a:t> PARA SER UN DESTINO DEL FUTURO?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F9539D-BAA6-E5DE-3B84-DF9BB67E813E}"/>
              </a:ext>
            </a:extLst>
          </p:cNvPr>
          <p:cNvSpPr txBox="1"/>
          <p:nvPr/>
        </p:nvSpPr>
        <p:spPr>
          <a:xfrm>
            <a:off x="477980" y="4872922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dirty="0" err="1"/>
              <a:t>Decisión</a:t>
            </a:r>
            <a:r>
              <a:rPr lang="en-US" sz="2000" dirty="0"/>
              <a:t> de </a:t>
            </a:r>
            <a:r>
              <a:rPr lang="en-US" sz="2000" dirty="0" err="1"/>
              <a:t>iniciar</a:t>
            </a:r>
            <a:r>
              <a:rPr lang="en-US" sz="2000" dirty="0"/>
              <a:t> o </a:t>
            </a:r>
            <a:r>
              <a:rPr lang="en-US" sz="2000" dirty="0" err="1"/>
              <a:t>continuar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camino</a:t>
            </a:r>
            <a:r>
              <a:rPr lang="en-US" sz="2000" dirty="0"/>
              <a:t> </a:t>
            </a:r>
            <a:r>
              <a:rPr lang="en-US" sz="2000" dirty="0" err="1"/>
              <a:t>hacia</a:t>
            </a:r>
            <a:r>
              <a:rPr lang="en-US" sz="2000" dirty="0"/>
              <a:t> la </a:t>
            </a:r>
            <a:r>
              <a:rPr lang="en-US" sz="2000" b="1" dirty="0" err="1"/>
              <a:t>sostenibilidad</a:t>
            </a:r>
            <a:r>
              <a:rPr lang="en-US" sz="2000" b="1" dirty="0"/>
              <a:t> del </a:t>
            </a:r>
            <a:r>
              <a:rPr lang="en-US" sz="2000" b="1" dirty="0" err="1"/>
              <a:t>destino</a:t>
            </a:r>
            <a:endParaRPr lang="en-US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6F12374-857C-AC09-3EDB-5E5C6F130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16FDADB4-1BC5-5A2F-038A-2F28FFD14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24" y="6364384"/>
            <a:ext cx="1113448" cy="378362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2F98331-ABAE-BCEF-C4FD-ADC64F61A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1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F08B07A-9BA5-160A-2726-3A619F6ACBF4}"/>
              </a:ext>
            </a:extLst>
          </p:cNvPr>
          <p:cNvSpPr txBox="1"/>
          <p:nvPr/>
        </p:nvSpPr>
        <p:spPr>
          <a:xfrm>
            <a:off x="6823878" y="741391"/>
            <a:ext cx="4491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¿QUÉ </a:t>
            </a:r>
            <a:r>
              <a:rPr lang="en-US" sz="3200" b="1" u="sng" dirty="0">
                <a:latin typeface="+mj-lt"/>
                <a:ea typeface="+mj-ea"/>
                <a:cs typeface="+mj-cs"/>
              </a:rPr>
              <a:t>NECESITO</a:t>
            </a:r>
            <a:r>
              <a:rPr lang="en-US" sz="3200" b="1" dirty="0">
                <a:latin typeface="+mj-lt"/>
                <a:ea typeface="+mj-ea"/>
                <a:cs typeface="+mj-cs"/>
              </a:rPr>
              <a:t> PARA SER UN DESTINO DEL FUTURO?</a:t>
            </a:r>
          </a:p>
        </p:txBody>
      </p:sp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79E6A95-283B-B5A1-3621-727F98BB3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r="3824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37C4ECB7-D8D3-62DA-BFAB-AF3A6917F017}"/>
              </a:ext>
            </a:extLst>
          </p:cNvPr>
          <p:cNvSpPr txBox="1"/>
          <p:nvPr/>
        </p:nvSpPr>
        <p:spPr>
          <a:xfrm>
            <a:off x="6823878" y="2533475"/>
            <a:ext cx="4491820" cy="3583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dirty="0"/>
              <a:t>Una </a:t>
            </a:r>
            <a:r>
              <a:rPr lang="en-US" sz="2000" b="1" dirty="0" err="1"/>
              <a:t>contraparte</a:t>
            </a:r>
            <a:r>
              <a:rPr lang="en-US" sz="2000" b="1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destino</a:t>
            </a:r>
            <a:r>
              <a:rPr lang="en-US" sz="2000" dirty="0"/>
              <a:t> que </a:t>
            </a:r>
            <a:r>
              <a:rPr lang="en-US" sz="2000" dirty="0" err="1"/>
              <a:t>promueva</a:t>
            </a:r>
            <a:r>
              <a:rPr lang="en-US" sz="2000" dirty="0"/>
              <a:t> la </a:t>
            </a:r>
            <a:r>
              <a:rPr lang="en-US" sz="2000" dirty="0" err="1"/>
              <a:t>sostenibilidad</a:t>
            </a:r>
            <a:r>
              <a:rPr lang="en-US" sz="2000" dirty="0"/>
              <a:t>: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Grupo de </a:t>
            </a:r>
            <a:r>
              <a:rPr lang="en-US" sz="2000" dirty="0" err="1"/>
              <a:t>actores</a:t>
            </a:r>
            <a:r>
              <a:rPr lang="en-US" sz="2000" dirty="0"/>
              <a:t> locales o </a:t>
            </a:r>
            <a:r>
              <a:rPr lang="en-US" sz="2000" dirty="0" err="1"/>
              <a:t>comunitarios</a:t>
            </a:r>
            <a:r>
              <a:rPr lang="en-US" sz="2000" dirty="0"/>
              <a:t> </a:t>
            </a:r>
            <a:r>
              <a:rPr lang="en-US" sz="2000" dirty="0" err="1"/>
              <a:t>organizados</a:t>
            </a:r>
            <a:r>
              <a:rPr lang="en-US" sz="2000" dirty="0"/>
              <a:t> 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Asociación</a:t>
            </a:r>
            <a:r>
              <a:rPr lang="en-US" sz="2000" dirty="0"/>
              <a:t>, gremio o 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turístico</a:t>
            </a:r>
            <a:r>
              <a:rPr lang="en-US" sz="2000" dirty="0"/>
              <a:t> 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Organización</a:t>
            </a:r>
            <a:r>
              <a:rPr lang="en-US" sz="2000" dirty="0"/>
              <a:t> de </a:t>
            </a:r>
            <a:r>
              <a:rPr lang="en-US" sz="2000" dirty="0" err="1"/>
              <a:t>Gestión</a:t>
            </a:r>
            <a:r>
              <a:rPr lang="en-US" sz="2000" dirty="0"/>
              <a:t> de </a:t>
            </a:r>
            <a:r>
              <a:rPr lang="en-US" sz="2000" dirty="0" err="1"/>
              <a:t>Destino</a:t>
            </a:r>
            <a:r>
              <a:rPr lang="en-US" sz="2000" dirty="0"/>
              <a:t> (OGD)</a:t>
            </a:r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Otro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774D66B-5ECF-A591-4DDC-61B6BD010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D8D7A138-C35C-719E-350F-694F8F286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BF6C6FBA-2EFC-9F11-F18F-77A2328B8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2E2BA9-D6F1-1665-4312-72DFA638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AA15829-EBC5-AFC1-0A4C-6093201ED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r="2507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7EA8EC2-9FAD-5784-5EB9-828AA38019D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¿QUÉ 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NECESITO</a:t>
            </a:r>
            <a:r>
              <a:rPr lang="en-US" sz="4400" b="1" dirty="0">
                <a:latin typeface="+mj-lt"/>
                <a:ea typeface="+mj-ea"/>
                <a:cs typeface="+mj-cs"/>
              </a:rPr>
              <a:t> PARA SER UN DESTINO DEL FUTURO?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931FA5-045A-7B2C-901C-EB1F72F59932}"/>
              </a:ext>
            </a:extLst>
          </p:cNvPr>
          <p:cNvSpPr txBox="1"/>
          <p:nvPr/>
        </p:nvSpPr>
        <p:spPr>
          <a:xfrm>
            <a:off x="477980" y="4765914"/>
            <a:ext cx="4023359" cy="1498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dirty="0"/>
              <a:t>Un Coordinador de Sostenibilidad: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b="1" dirty="0"/>
              <a:t>Persona clave</a:t>
            </a:r>
            <a:r>
              <a:rPr lang="en-US" sz="2000" dirty="0"/>
              <a:t> </a:t>
            </a:r>
            <a:r>
              <a:rPr lang="en-US" sz="2000" dirty="0" err="1"/>
              <a:t>quien</a:t>
            </a:r>
            <a:r>
              <a:rPr lang="en-US" sz="2000" dirty="0"/>
              <a:t> </a:t>
            </a:r>
            <a:r>
              <a:rPr lang="en-US" sz="2000" dirty="0" err="1"/>
              <a:t>articula</a:t>
            </a:r>
            <a:r>
              <a:rPr lang="en-US" sz="2000" dirty="0"/>
              <a:t> y </a:t>
            </a:r>
            <a:r>
              <a:rPr lang="en-US" sz="2000" dirty="0" err="1"/>
              <a:t>organiza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esfuerzos</a:t>
            </a:r>
            <a:r>
              <a:rPr lang="en-US" sz="2000" dirty="0"/>
              <a:t> de </a:t>
            </a:r>
            <a:r>
              <a:rPr lang="en-US" sz="2000" dirty="0" err="1"/>
              <a:t>sostenibilidad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destino</a:t>
            </a:r>
            <a:endParaRPr lang="en-US" sz="2000" dirty="0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08C5CD-D28C-F7BE-7EF9-58ED43BC58F9}"/>
              </a:ext>
            </a:extLst>
          </p:cNvPr>
          <p:cNvSpPr/>
          <p:nvPr/>
        </p:nvSpPr>
        <p:spPr>
          <a:xfrm>
            <a:off x="8768334" y="6264615"/>
            <a:ext cx="3407219" cy="582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00DF90B-D68C-C90F-270E-8D7204308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34" y="6326374"/>
            <a:ext cx="1144150" cy="484609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C4D3E55B-FD7E-45E9-F62E-9E33B4F37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84" y="6364384"/>
            <a:ext cx="1113448" cy="378362"/>
          </a:xfrm>
          <a:prstGeom prst="rect">
            <a:avLst/>
          </a:prstGeom>
        </p:spPr>
      </p:pic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AD801D3-AC22-E4CA-DB37-A4EC00D26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77" y="6393568"/>
            <a:ext cx="956302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3">
    <wetp:webextensionref xmlns:r="http://schemas.openxmlformats.org/officeDocument/2006/relationships" r:id="rId2"/>
  </wetp:taskpane>
  <wetp:taskpane dockstate="right" visibility="0" width="438" row="4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DAEEF77F-0879-48A7-937B-5695F1C6C4B6}">
  <we:reference id="wa200006038" version="1.0.0.3" store="es-ES" storeType="OMEX"/>
  <we:alternateReferences>
    <we:reference id="wa200006038" version="1.0.0.3" store="wa200006038" storeType="OMEX"/>
  </we:alternateReferences>
  <we:properties/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ppt/webextensions/webextension2.xml><?xml version="1.0" encoding="utf-8"?>
<we:webextension xmlns:we="http://schemas.microsoft.com/office/webextensions/webextension/2010/11" id="{2095AC1D-6897-4841-B83B-E45E349CF9B5}">
  <we:reference id="wa200001409" version="2.0.0.0" store="es-HN" storeType="OMEX"/>
  <we:alternateReferences>
    <we:reference id="WA200001409" version="2.0.0.0" store="WA200001409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065A2FE9-C5A0-483A-BE53-7B717E0A387E}">
  <we:reference id="wa200005566" version="3.0.0.2" store="es-HN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17767</TotalTime>
  <Words>865</Words>
  <Application>Microsoft Office PowerPoint</Application>
  <PresentationFormat>Panorámica</PresentationFormat>
  <Paragraphs>122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Patricio Velásquez</dc:creator>
  <cp:lastModifiedBy>Patricio Velásquez</cp:lastModifiedBy>
  <cp:revision>62</cp:revision>
  <dcterms:created xsi:type="dcterms:W3CDTF">2024-02-29T23:24:09Z</dcterms:created>
  <dcterms:modified xsi:type="dcterms:W3CDTF">2024-05-21T17:18:53Z</dcterms:modified>
</cp:coreProperties>
</file>